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7" r:id="rId1"/>
  </p:sldMasterIdLst>
  <p:notesMasterIdLst>
    <p:notesMasterId r:id="rId85"/>
  </p:notesMasterIdLst>
  <p:sldIdLst>
    <p:sldId id="256" r:id="rId2"/>
    <p:sldId id="276" r:id="rId3"/>
    <p:sldId id="278" r:id="rId4"/>
    <p:sldId id="279" r:id="rId5"/>
    <p:sldId id="280" r:id="rId6"/>
    <p:sldId id="340" r:id="rId7"/>
    <p:sldId id="469" r:id="rId8"/>
    <p:sldId id="275" r:id="rId9"/>
    <p:sldId id="281" r:id="rId10"/>
    <p:sldId id="282" r:id="rId11"/>
    <p:sldId id="283" r:id="rId12"/>
    <p:sldId id="284" r:id="rId13"/>
    <p:sldId id="285" r:id="rId14"/>
    <p:sldId id="465" r:id="rId15"/>
    <p:sldId id="260" r:id="rId16"/>
    <p:sldId id="263" r:id="rId17"/>
    <p:sldId id="264" r:id="rId18"/>
    <p:sldId id="265" r:id="rId19"/>
    <p:sldId id="341" r:id="rId20"/>
    <p:sldId id="342" r:id="rId21"/>
    <p:sldId id="343" r:id="rId22"/>
    <p:sldId id="262" r:id="rId23"/>
    <p:sldId id="266" r:id="rId24"/>
    <p:sldId id="267" r:id="rId25"/>
    <p:sldId id="268" r:id="rId26"/>
    <p:sldId id="269" r:id="rId27"/>
    <p:sldId id="272" r:id="rId28"/>
    <p:sldId id="271" r:id="rId29"/>
    <p:sldId id="270" r:id="rId30"/>
    <p:sldId id="273" r:id="rId31"/>
    <p:sldId id="286" r:id="rId32"/>
    <p:sldId id="466" r:id="rId33"/>
    <p:sldId id="467" r:id="rId34"/>
    <p:sldId id="468" r:id="rId35"/>
    <p:sldId id="257" r:id="rId36"/>
    <p:sldId id="311" r:id="rId37"/>
    <p:sldId id="312" r:id="rId38"/>
    <p:sldId id="313" r:id="rId39"/>
    <p:sldId id="277" r:id="rId40"/>
    <p:sldId id="294" r:id="rId41"/>
    <p:sldId id="296" r:id="rId42"/>
    <p:sldId id="297" r:id="rId43"/>
    <p:sldId id="295" r:id="rId44"/>
    <p:sldId id="300" r:id="rId45"/>
    <p:sldId id="301" r:id="rId46"/>
    <p:sldId id="302" r:id="rId47"/>
    <p:sldId id="335" r:id="rId48"/>
    <p:sldId id="324" r:id="rId49"/>
    <p:sldId id="339" r:id="rId50"/>
    <p:sldId id="329" r:id="rId51"/>
    <p:sldId id="293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26" r:id="rId61"/>
    <p:sldId id="336" r:id="rId62"/>
    <p:sldId id="337" r:id="rId63"/>
    <p:sldId id="330" r:id="rId64"/>
    <p:sldId id="327" r:id="rId65"/>
    <p:sldId id="331" r:id="rId66"/>
    <p:sldId id="332" r:id="rId67"/>
    <p:sldId id="333" r:id="rId68"/>
    <p:sldId id="334" r:id="rId69"/>
    <p:sldId id="274" r:id="rId70"/>
    <p:sldId id="314" r:id="rId71"/>
    <p:sldId id="338" r:id="rId72"/>
    <p:sldId id="258" r:id="rId73"/>
    <p:sldId id="315" r:id="rId74"/>
    <p:sldId id="316" r:id="rId75"/>
    <p:sldId id="317" r:id="rId76"/>
    <p:sldId id="318" r:id="rId77"/>
    <p:sldId id="259" r:id="rId78"/>
    <p:sldId id="320" r:id="rId79"/>
    <p:sldId id="321" r:id="rId80"/>
    <p:sldId id="322" r:id="rId81"/>
    <p:sldId id="323" r:id="rId82"/>
    <p:sldId id="261" r:id="rId83"/>
    <p:sldId id="319" r:id="rId84"/>
  </p:sldIdLst>
  <p:sldSz cx="12192000" cy="6858000"/>
  <p:notesSz cx="6858000" cy="9144000"/>
  <p:embeddedFontLst>
    <p:embeddedFont>
      <p:font typeface="Cambria Math" panose="02040503050406030204" pitchFamily="18" charset="0"/>
      <p:regular r:id="rId86"/>
    </p:embeddedFont>
    <p:embeddedFont>
      <p:font typeface="Consolas" panose="020B0609020204030204" pitchFamily="49" charset="0"/>
      <p:regular r:id="rId87"/>
      <p:bold r:id="rId88"/>
      <p:italic r:id="rId89"/>
      <p:boldItalic r:id="rId90"/>
    </p:embeddedFont>
    <p:embeddedFont>
      <p:font typeface="Wingdings 2" panose="05020102010507070707" pitchFamily="18" charset="2"/>
      <p:regular r:id="rId91"/>
    </p:embeddedFont>
    <p:embeddedFont>
      <p:font typeface="等线" panose="02010600030101010101" pitchFamily="2" charset="-122"/>
      <p:regular r:id="rId92"/>
      <p:bold r:id="rId93"/>
    </p:embeddedFont>
    <p:embeddedFont>
      <p:font typeface="思源黑体 CN Medium" panose="020B0600000000000000" pitchFamily="34" charset="-122"/>
      <p:regular r:id="rId94"/>
    </p:embeddedFont>
    <p:embeddedFont>
      <p:font typeface="思源黑体 CN Normal" panose="020B0400000000000000" pitchFamily="34" charset="-122"/>
      <p:regular r:id="rId9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YmA5zupi2NnMK4Qp8Yykw==" hashData="E3tu7YBDv/zuVyfpXOypGO0XuuXGJNmrwmpmDui+VPaoknA2/xnI5BtkgzbRmBRr8H68QklGMk2sXZEqX8SEX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0" autoAdjust="0"/>
    <p:restoredTop sz="97794" autoAdjust="0"/>
  </p:normalViewPr>
  <p:slideViewPr>
    <p:cSldViewPr snapToGrid="0">
      <p:cViewPr varScale="1">
        <p:scale>
          <a:sx n="173" d="100"/>
          <a:sy n="173" d="100"/>
        </p:scale>
        <p:origin x="133" y="2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794E7-50B6-4F4A-BDC4-548E355029F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9EC73-E09E-4098-A11A-0AD0F7134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74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pinyin-bold-font"/>
              </a:rPr>
              <a:t>斐波那契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yin-bold-font"/>
              </a:rPr>
              <a:t>fěi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yin-bold-font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yin-bold-font"/>
              </a:rPr>
              <a:t>bō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yin-bold-font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yin-bold-font"/>
              </a:rPr>
              <a:t>nà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yin-bold-font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yin-bold-font"/>
              </a:rPr>
              <a:t>qì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b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EC73-E09E-4098-A11A-0AD0F713481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3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01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794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C36D00-EB65-D372-28EE-C1CD7ED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5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C75327B-6780-00F4-D93F-1249E69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76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4EA0E3B-E87D-6B82-E3C9-77435CF1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176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0A3455-1B99-EB33-253F-AEA8FAF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520" y="275074"/>
            <a:ext cx="1060325" cy="1060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594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8734A-56BA-672D-3735-DBCCF24E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5BD4FB-F575-33FF-7F8C-2E5CF6E64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B5122-98BA-4C8E-53A1-635BEE7A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F9663-2581-F2F0-590F-C3D30E0B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B360D-12DB-76DB-BC2E-FB83541F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6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00473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B2232-26B3-0C89-6003-CB2AECF0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54888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125D7-5195-C59E-C3C9-C129EE32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链表的代码展示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28110A-FAF7-A5F7-9EA5-B8E4BD9AA8F2}"/>
              </a:ext>
            </a:extLst>
          </p:cNvPr>
          <p:cNvSpPr/>
          <p:nvPr/>
        </p:nvSpPr>
        <p:spPr>
          <a:xfrm>
            <a:off x="1314579" y="4070482"/>
            <a:ext cx="2160000" cy="162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n1 := Node {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Value: 1,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Prev: nil,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Next: &amp;n2,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  <a:endParaRPr lang="zh-CN" altLang="en-US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C0F02A-320B-5162-BDBC-56C8101CF784}"/>
              </a:ext>
            </a:extLst>
          </p:cNvPr>
          <p:cNvSpPr/>
          <p:nvPr/>
        </p:nvSpPr>
        <p:spPr>
          <a:xfrm>
            <a:off x="4931324" y="4070482"/>
            <a:ext cx="2160000" cy="162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n2 := Node {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Value: 3,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Prev: &amp;n1,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Next: &amp;n3,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  <a:endParaRPr lang="zh-CN" altLang="en-US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FAD567-6173-F063-7A2D-C5419C539D06}"/>
              </a:ext>
            </a:extLst>
          </p:cNvPr>
          <p:cNvSpPr/>
          <p:nvPr/>
        </p:nvSpPr>
        <p:spPr>
          <a:xfrm>
            <a:off x="8548069" y="4078103"/>
            <a:ext cx="2160000" cy="162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n3 := Node {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Value: 5,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Prev: &amp;n2,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Next: nil,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  <a:endParaRPr lang="zh-CN" altLang="en-US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7A0AE00-0417-5D8D-05BA-3FA759839571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474579" y="4881643"/>
            <a:ext cx="1456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A92C6BF-F256-0FB6-54B9-ABBA86D6CB2D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7091324" y="4881643"/>
            <a:ext cx="1456745" cy="7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B4CAD825-4860-DB77-0E8C-6355E2FA5C19}"/>
              </a:ext>
            </a:extLst>
          </p:cNvPr>
          <p:cNvSpPr/>
          <p:nvPr/>
        </p:nvSpPr>
        <p:spPr>
          <a:xfrm>
            <a:off x="2008986" y="1912578"/>
            <a:ext cx="2856506" cy="16223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Node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{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Value: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Prev: *Node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Next: *Node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  <a:endParaRPr lang="zh-CN" altLang="en-US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BAB6E6-A021-4E4D-287A-6CBA07752696}"/>
              </a:ext>
            </a:extLst>
          </p:cNvPr>
          <p:cNvSpPr txBox="1"/>
          <p:nvPr/>
        </p:nvSpPr>
        <p:spPr>
          <a:xfrm>
            <a:off x="6437906" y="1989670"/>
            <a:ext cx="32361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DoubleList </a:t>
            </a:r>
            <a:r>
              <a:rPr lang="fr-FR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   *Node</a:t>
            </a:r>
          </a:p>
          <a:p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Tail   *Node</a:t>
            </a:r>
          </a:p>
          <a:p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Length </a:t>
            </a:r>
            <a:r>
              <a:rPr lang="fr-FR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fr-FR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F4D4DC9-64B6-9664-5237-C513E0DE8E47}"/>
              </a:ext>
            </a:extLst>
          </p:cNvPr>
          <p:cNvCxnSpPr>
            <a:cxnSpLocks/>
          </p:cNvCxnSpPr>
          <p:nvPr/>
        </p:nvCxnSpPr>
        <p:spPr>
          <a:xfrm>
            <a:off x="7091324" y="5188246"/>
            <a:ext cx="1456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177E7E0-6D49-9EF1-7C63-D06F3348EBA6}"/>
              </a:ext>
            </a:extLst>
          </p:cNvPr>
          <p:cNvCxnSpPr>
            <a:cxnSpLocks/>
          </p:cNvCxnSpPr>
          <p:nvPr/>
        </p:nvCxnSpPr>
        <p:spPr>
          <a:xfrm>
            <a:off x="3474579" y="5188246"/>
            <a:ext cx="1456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93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DD863-629D-4D24-7168-2E0E6953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遍历链表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CF1339-FA5A-57B2-ADA1-CF9CB6D8DABC}"/>
              </a:ext>
            </a:extLst>
          </p:cNvPr>
          <p:cNvSpPr txBox="1"/>
          <p:nvPr/>
        </p:nvSpPr>
        <p:spPr>
          <a:xfrm>
            <a:off x="1137036" y="2274838"/>
            <a:ext cx="36337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n1 :=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list.Head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fmt.Println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(n1.Value)</a:t>
            </a:r>
          </a:p>
          <a:p>
            <a:b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n2 := n1.Next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fmt.Println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(n2.Value)</a:t>
            </a:r>
          </a:p>
          <a:p>
            <a:b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n3 := n2.Next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fmt.Println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(n3.Value)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AF8AF-50AC-64EB-3297-582DBE3FD025}"/>
              </a:ext>
            </a:extLst>
          </p:cNvPr>
          <p:cNvSpPr txBox="1"/>
          <p:nvPr/>
        </p:nvSpPr>
        <p:spPr>
          <a:xfrm>
            <a:off x="6691023" y="2690336"/>
            <a:ext cx="35343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 :=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list.Head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!=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fmt.Println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n.Value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 =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n.Next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箭头: 虚尾 10">
            <a:extLst>
              <a:ext uri="{FF2B5EF4-FFF2-40B4-BE49-F238E27FC236}">
                <a16:creationId xmlns:a16="http://schemas.microsoft.com/office/drawing/2014/main" id="{36D19CA8-6A82-7847-37DA-47B1DD8E30CD}"/>
              </a:ext>
            </a:extLst>
          </p:cNvPr>
          <p:cNvSpPr/>
          <p:nvPr/>
        </p:nvSpPr>
        <p:spPr>
          <a:xfrm>
            <a:off x="5359179" y="3347364"/>
            <a:ext cx="743447" cy="40949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34889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EB8E7-C8D6-9AA0-E5B7-6D0B063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插入元素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4E09257-94C0-F70A-B694-57D08A5DA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10087"/>
              </p:ext>
            </p:extLst>
          </p:nvPr>
        </p:nvGraphicFramePr>
        <p:xfrm>
          <a:off x="3660624" y="4076301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58EB9B-8EDD-8B75-6CCE-E3A30D2F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573936"/>
              </p:ext>
            </p:extLst>
          </p:nvPr>
        </p:nvGraphicFramePr>
        <p:xfrm>
          <a:off x="6735397" y="4076301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cxnSp>
        <p:nvCxnSpPr>
          <p:cNvPr id="6" name="直线箭头连接符 9">
            <a:extLst>
              <a:ext uri="{FF2B5EF4-FFF2-40B4-BE49-F238E27FC236}">
                <a16:creationId xmlns:a16="http://schemas.microsoft.com/office/drawing/2014/main" id="{0A2C638E-A854-AB18-2969-DFA2EED0FE1C}"/>
              </a:ext>
            </a:extLst>
          </p:cNvPr>
          <p:cNvCxnSpPr>
            <a:cxnSpLocks/>
          </p:cNvCxnSpPr>
          <p:nvPr/>
        </p:nvCxnSpPr>
        <p:spPr>
          <a:xfrm flipH="1">
            <a:off x="5619855" y="4347008"/>
            <a:ext cx="111554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24">
            <a:extLst>
              <a:ext uri="{FF2B5EF4-FFF2-40B4-BE49-F238E27FC236}">
                <a16:creationId xmlns:a16="http://schemas.microsoft.com/office/drawing/2014/main" id="{4ECE1B51-8BBD-36AB-E9C9-127813AF52D8}"/>
              </a:ext>
            </a:extLst>
          </p:cNvPr>
          <p:cNvCxnSpPr/>
          <p:nvPr/>
        </p:nvCxnSpPr>
        <p:spPr>
          <a:xfrm>
            <a:off x="5619855" y="4194608"/>
            <a:ext cx="11155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4C9CC7EE-B784-BC76-6418-40196FEFC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99527"/>
              </p:ext>
            </p:extLst>
          </p:nvPr>
        </p:nvGraphicFramePr>
        <p:xfrm>
          <a:off x="5116384" y="2292552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cxnSp>
        <p:nvCxnSpPr>
          <p:cNvPr id="9" name="直线箭头连接符 24">
            <a:extLst>
              <a:ext uri="{FF2B5EF4-FFF2-40B4-BE49-F238E27FC236}">
                <a16:creationId xmlns:a16="http://schemas.microsoft.com/office/drawing/2014/main" id="{9AFECA04-97BA-8D71-FE2F-6042D1369AE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63763" y="2663392"/>
            <a:ext cx="832236" cy="1412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9">
            <a:extLst>
              <a:ext uri="{FF2B5EF4-FFF2-40B4-BE49-F238E27FC236}">
                <a16:creationId xmlns:a16="http://schemas.microsoft.com/office/drawing/2014/main" id="{1B07C4A9-9B7E-0C7B-4B52-11060EB28A3E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6095999" y="2663392"/>
            <a:ext cx="979616" cy="141290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9">
            <a:extLst>
              <a:ext uri="{FF2B5EF4-FFF2-40B4-BE49-F238E27FC236}">
                <a16:creationId xmlns:a16="http://schemas.microsoft.com/office/drawing/2014/main" id="{C382010D-5C6D-D5AA-45CC-54CEFA6B244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735397" y="2663392"/>
            <a:ext cx="979615" cy="1412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9">
            <a:extLst>
              <a:ext uri="{FF2B5EF4-FFF2-40B4-BE49-F238E27FC236}">
                <a16:creationId xmlns:a16="http://schemas.microsoft.com/office/drawing/2014/main" id="{FB62064E-CCFE-9BF1-8D63-E3D21C1E09AE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640239" y="2663392"/>
            <a:ext cx="842185" cy="1412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6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D9B8B-A1D9-6154-725C-857BC349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</a:t>
            </a:r>
            <a:r>
              <a:rPr lang="zh-CN" altLang="en-US" dirty="0"/>
              <a:t>标准库链表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CA11C-916B-484D-D639-F902F3012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container/list</a:t>
            </a:r>
            <a:r>
              <a:rPr kumimoji="1"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是双向链表</a:t>
            </a:r>
            <a:endParaRPr lang="en-US" altLang="zh-CN" dirty="0"/>
          </a:p>
          <a:p>
            <a:r>
              <a:rPr lang="en-US" altLang="zh-CN" dirty="0" err="1"/>
              <a:t>lst</a:t>
            </a:r>
            <a:r>
              <a:rPr lang="en-US" altLang="zh-CN" dirty="0"/>
              <a:t> := </a:t>
            </a:r>
            <a:r>
              <a:rPr lang="en-US" altLang="zh-CN" dirty="0" err="1"/>
              <a:t>list.New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lst.Fron</a:t>
            </a:r>
            <a:r>
              <a:rPr lang="en-US" altLang="zh-CN" dirty="0"/>
              <a:t>()   </a:t>
            </a:r>
            <a:r>
              <a:rPr lang="en-US" altLang="zh-CN" dirty="0" err="1"/>
              <a:t>lst.Back</a:t>
            </a:r>
            <a:r>
              <a:rPr lang="en-US" altLang="zh-CN" dirty="0"/>
              <a:t>() </a:t>
            </a:r>
            <a:r>
              <a:rPr lang="zh-CN" altLang="en-US" dirty="0"/>
              <a:t>获取链表的首、尾元素</a:t>
            </a:r>
            <a:endParaRPr lang="en-US" altLang="zh-CN" dirty="0"/>
          </a:p>
          <a:p>
            <a:r>
              <a:rPr lang="en-US" altLang="zh-CN" dirty="0" err="1"/>
              <a:t>lst.PushFront</a:t>
            </a:r>
            <a:r>
              <a:rPr lang="en-US" altLang="zh-CN" dirty="0"/>
              <a:t>( v any)  </a:t>
            </a:r>
            <a:r>
              <a:rPr lang="en-US" altLang="zh-CN" dirty="0" err="1"/>
              <a:t>lst.PushBack</a:t>
            </a:r>
            <a:r>
              <a:rPr lang="en-US" altLang="zh-CN" dirty="0"/>
              <a:t>(v any) </a:t>
            </a:r>
            <a:r>
              <a:rPr lang="zh-CN" altLang="en-US" dirty="0"/>
              <a:t>向首部、尾部添加元素</a:t>
            </a:r>
            <a:endParaRPr lang="en-US" altLang="zh-CN" dirty="0"/>
          </a:p>
          <a:p>
            <a:r>
              <a:rPr lang="en-US" altLang="zh-CN" dirty="0"/>
              <a:t>node := </a:t>
            </a:r>
            <a:r>
              <a:rPr lang="en-US" altLang="zh-CN" dirty="0" err="1"/>
              <a:t>lst.Fron</a:t>
            </a:r>
            <a:r>
              <a:rPr lang="en-US" altLang="zh-CN" dirty="0"/>
              <a:t>() </a:t>
            </a:r>
          </a:p>
          <a:p>
            <a:r>
              <a:rPr lang="en-US" altLang="zh-CN" dirty="0" err="1"/>
              <a:t>node.Next</a:t>
            </a:r>
            <a:r>
              <a:rPr lang="en-US" altLang="zh-CN" dirty="0"/>
              <a:t>()    </a:t>
            </a:r>
            <a:r>
              <a:rPr lang="en-US" altLang="zh-CN" dirty="0" err="1"/>
              <a:t>node.Prev</a:t>
            </a:r>
            <a:r>
              <a:rPr lang="en-US" altLang="zh-CN" dirty="0"/>
              <a:t>() </a:t>
            </a:r>
            <a:r>
              <a:rPr lang="zh-CN" altLang="en-US" dirty="0"/>
              <a:t>获取节点的后一个、前一个节点</a:t>
            </a:r>
            <a:endParaRPr lang="en-US" altLang="zh-CN" dirty="0"/>
          </a:p>
          <a:p>
            <a:r>
              <a:rPr lang="en-US" altLang="zh-CN" dirty="0" err="1"/>
              <a:t>lst.Remove</a:t>
            </a:r>
            <a:r>
              <a:rPr lang="en-US" altLang="zh-CN" dirty="0"/>
              <a:t>(node) </a:t>
            </a:r>
            <a:r>
              <a:rPr lang="zh-CN" altLang="en-US" dirty="0"/>
              <a:t>删除某个节点</a:t>
            </a:r>
            <a:endParaRPr lang="en-US" altLang="zh-CN" dirty="0"/>
          </a:p>
          <a:p>
            <a:r>
              <a:rPr lang="en-US" altLang="zh-CN" dirty="0" err="1"/>
              <a:t>lst.Len</a:t>
            </a:r>
            <a:r>
              <a:rPr lang="en-US" altLang="zh-CN" dirty="0"/>
              <a:t>()</a:t>
            </a:r>
            <a:r>
              <a:rPr lang="zh-CN" altLang="en-US" dirty="0"/>
              <a:t>获取链表总长度</a:t>
            </a:r>
          </a:p>
        </p:txBody>
      </p:sp>
    </p:spTree>
    <p:extLst>
      <p:ext uri="{BB962C8B-B14F-4D97-AF65-F5344CB8AC3E}">
        <p14:creationId xmlns:p14="http://schemas.microsoft.com/office/powerpoint/2010/main" val="327104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53706-E836-85A1-6162-0723513B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DF708B5-2E05-0D4A-E9A8-862B6D79F803}"/>
              </a:ext>
            </a:extLst>
          </p:cNvPr>
          <p:cNvGraphicFramePr>
            <a:graphicFrameLocks noGrp="1"/>
          </p:cNvGraphicFramePr>
          <p:nvPr/>
        </p:nvGraphicFramePr>
        <p:xfrm>
          <a:off x="924698" y="2086101"/>
          <a:ext cx="424326" cy="2146208"/>
        </p:xfrm>
        <a:graphic>
          <a:graphicData uri="http://schemas.openxmlformats.org/drawingml/2006/table">
            <a:tbl>
              <a:tblPr firstRow="1" bandRow="1"/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3B82B67-DCB9-8F25-F8AF-FAF693985BD7}"/>
              </a:ext>
            </a:extLst>
          </p:cNvPr>
          <p:cNvGraphicFramePr>
            <a:graphicFrameLocks noGrp="1"/>
          </p:cNvGraphicFramePr>
          <p:nvPr/>
        </p:nvGraphicFramePr>
        <p:xfrm>
          <a:off x="6984469" y="2086101"/>
          <a:ext cx="966690" cy="2146208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43A9A67-1F21-AED2-08E0-36F3E003F701}"/>
              </a:ext>
            </a:extLst>
          </p:cNvPr>
          <p:cNvGraphicFramePr>
            <a:graphicFrameLocks noGrp="1"/>
          </p:cNvGraphicFramePr>
          <p:nvPr/>
        </p:nvGraphicFramePr>
        <p:xfrm>
          <a:off x="8304896" y="2622653"/>
          <a:ext cx="966690" cy="1609656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E78C5DE-4F5E-91C3-65A3-DF4D886684B9}"/>
              </a:ext>
            </a:extLst>
          </p:cNvPr>
          <p:cNvGraphicFramePr>
            <a:graphicFrameLocks noGrp="1"/>
          </p:cNvGraphicFramePr>
          <p:nvPr/>
        </p:nvGraphicFramePr>
        <p:xfrm>
          <a:off x="3023188" y="2626646"/>
          <a:ext cx="966690" cy="1609656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4AA66E4-E605-FF30-8EEC-F5A01A652E06}"/>
              </a:ext>
            </a:extLst>
          </p:cNvPr>
          <p:cNvGraphicFramePr>
            <a:graphicFrameLocks noGrp="1"/>
          </p:cNvGraphicFramePr>
          <p:nvPr/>
        </p:nvGraphicFramePr>
        <p:xfrm>
          <a:off x="4343615" y="3154233"/>
          <a:ext cx="966690" cy="1073104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84D8A65-0E54-75F4-B133-7F71A90009D2}"/>
              </a:ext>
            </a:extLst>
          </p:cNvPr>
          <p:cNvGraphicFramePr>
            <a:graphicFrameLocks noGrp="1"/>
          </p:cNvGraphicFramePr>
          <p:nvPr/>
        </p:nvGraphicFramePr>
        <p:xfrm>
          <a:off x="9625323" y="3154233"/>
          <a:ext cx="966690" cy="1073104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2A5869F-2158-AEE0-E3EB-90EE6DB93C3A}"/>
              </a:ext>
            </a:extLst>
          </p:cNvPr>
          <p:cNvGraphicFramePr>
            <a:graphicFrameLocks noGrp="1"/>
          </p:cNvGraphicFramePr>
          <p:nvPr/>
        </p:nvGraphicFramePr>
        <p:xfrm>
          <a:off x="10945752" y="2090094"/>
          <a:ext cx="424326" cy="2146208"/>
        </p:xfrm>
        <a:graphic>
          <a:graphicData uri="http://schemas.openxmlformats.org/drawingml/2006/table">
            <a:tbl>
              <a:tblPr firstRow="1" bandRow="1"/>
              <a:tblGrid>
                <a:gridCol w="4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B14830E-7495-57FD-1C08-F2FF75C48272}"/>
              </a:ext>
            </a:extLst>
          </p:cNvPr>
          <p:cNvGraphicFramePr>
            <a:graphicFrameLocks noGrp="1"/>
          </p:cNvGraphicFramePr>
          <p:nvPr/>
        </p:nvGraphicFramePr>
        <p:xfrm>
          <a:off x="1702761" y="3690785"/>
          <a:ext cx="966690" cy="536552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01909D9-E4DA-D64D-942F-202757D1F3EC}"/>
              </a:ext>
            </a:extLst>
          </p:cNvPr>
          <p:cNvGraphicFramePr>
            <a:graphicFrameLocks noGrp="1"/>
          </p:cNvGraphicFramePr>
          <p:nvPr/>
        </p:nvGraphicFramePr>
        <p:xfrm>
          <a:off x="5664042" y="3699750"/>
          <a:ext cx="966690" cy="536552"/>
        </p:xfrm>
        <a:graphic>
          <a:graphicData uri="http://schemas.openxmlformats.org/drawingml/2006/table">
            <a:tbl>
              <a:tblPr firstRow="1" bandRow="1"/>
              <a:tblGrid>
                <a:gridCol w="48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FEDB1BE-C689-5B3D-2BCC-2CF5297F7FD1}"/>
              </a:ext>
            </a:extLst>
          </p:cNvPr>
          <p:cNvCxnSpPr/>
          <p:nvPr/>
        </p:nvCxnSpPr>
        <p:spPr>
          <a:xfrm>
            <a:off x="1349024" y="2358684"/>
            <a:ext cx="5635445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666F3D0-917F-4B9B-EF5B-A6E383A41A8E}"/>
              </a:ext>
            </a:extLst>
          </p:cNvPr>
          <p:cNvCxnSpPr/>
          <p:nvPr/>
        </p:nvCxnSpPr>
        <p:spPr>
          <a:xfrm flipV="1">
            <a:off x="1349024" y="2878637"/>
            <a:ext cx="1674164" cy="1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CC0D375-A646-DE84-88E0-59D0E4700BBE}"/>
              </a:ext>
            </a:extLst>
          </p:cNvPr>
          <p:cNvCxnSpPr>
            <a:endCxn id="7" idx="1"/>
          </p:cNvCxnSpPr>
          <p:nvPr/>
        </p:nvCxnSpPr>
        <p:spPr>
          <a:xfrm>
            <a:off x="1349024" y="3427481"/>
            <a:ext cx="1674164" cy="3993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37214C6-5690-E6B4-664F-41F8AC648B10}"/>
              </a:ext>
            </a:extLst>
          </p:cNvPr>
          <p:cNvCxnSpPr/>
          <p:nvPr/>
        </p:nvCxnSpPr>
        <p:spPr>
          <a:xfrm>
            <a:off x="3726169" y="2878637"/>
            <a:ext cx="3258300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364D9E9-7E5A-3C21-DCEB-633254A9EDFB}"/>
              </a:ext>
            </a:extLst>
          </p:cNvPr>
          <p:cNvCxnSpPr/>
          <p:nvPr/>
        </p:nvCxnSpPr>
        <p:spPr>
          <a:xfrm flipV="1">
            <a:off x="5097769" y="3427481"/>
            <a:ext cx="1886700" cy="1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3C49354-6A69-D29B-D678-A0275A8D564B}"/>
              </a:ext>
            </a:extLst>
          </p:cNvPr>
          <p:cNvCxnSpPr/>
          <p:nvPr/>
        </p:nvCxnSpPr>
        <p:spPr>
          <a:xfrm>
            <a:off x="9015345" y="2878637"/>
            <a:ext cx="1930405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B533038-0C4B-9BFD-2465-7FD64D4292EB}"/>
              </a:ext>
            </a:extLst>
          </p:cNvPr>
          <p:cNvCxnSpPr/>
          <p:nvPr/>
        </p:nvCxnSpPr>
        <p:spPr>
          <a:xfrm>
            <a:off x="7746469" y="2358684"/>
            <a:ext cx="3199281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A4F4284-3D61-5784-30B9-94D4F0E489BB}"/>
              </a:ext>
            </a:extLst>
          </p:cNvPr>
          <p:cNvCxnSpPr>
            <a:endCxn id="11" idx="1"/>
          </p:cNvCxnSpPr>
          <p:nvPr/>
        </p:nvCxnSpPr>
        <p:spPr>
          <a:xfrm>
            <a:off x="1349022" y="3959061"/>
            <a:ext cx="353739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EDC71BD-5591-32E1-9DE9-F1D70E76A875}"/>
              </a:ext>
            </a:extLst>
          </p:cNvPr>
          <p:cNvCxnSpPr/>
          <p:nvPr/>
        </p:nvCxnSpPr>
        <p:spPr>
          <a:xfrm>
            <a:off x="7746469" y="2878637"/>
            <a:ext cx="558427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53E98F9-89E8-CFCB-1A9A-CD03918E0962}"/>
              </a:ext>
            </a:extLst>
          </p:cNvPr>
          <p:cNvCxnSpPr/>
          <p:nvPr/>
        </p:nvCxnSpPr>
        <p:spPr>
          <a:xfrm>
            <a:off x="6397651" y="3959061"/>
            <a:ext cx="58681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2474266-443B-A634-680F-224E796F0991}"/>
              </a:ext>
            </a:extLst>
          </p:cNvPr>
          <p:cNvCxnSpPr/>
          <p:nvPr/>
        </p:nvCxnSpPr>
        <p:spPr>
          <a:xfrm>
            <a:off x="5097769" y="3968026"/>
            <a:ext cx="566273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915516E-2080-34E1-CE8F-2FA203BFED7E}"/>
              </a:ext>
            </a:extLst>
          </p:cNvPr>
          <p:cNvCxnSpPr/>
          <p:nvPr/>
        </p:nvCxnSpPr>
        <p:spPr>
          <a:xfrm>
            <a:off x="3726169" y="3968026"/>
            <a:ext cx="613521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ADD10D5-FA63-17F3-CD3B-EE95C5ADF909}"/>
              </a:ext>
            </a:extLst>
          </p:cNvPr>
          <p:cNvCxnSpPr/>
          <p:nvPr/>
        </p:nvCxnSpPr>
        <p:spPr>
          <a:xfrm>
            <a:off x="3726169" y="3427481"/>
            <a:ext cx="613522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8BDD9967-6A19-98E7-8D34-21BF334C406C}"/>
              </a:ext>
            </a:extLst>
          </p:cNvPr>
          <p:cNvCxnSpPr/>
          <p:nvPr/>
        </p:nvCxnSpPr>
        <p:spPr>
          <a:xfrm>
            <a:off x="2453180" y="3945791"/>
            <a:ext cx="57000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78FDAB6-BDC9-A441-A775-9B5C197C10AB}"/>
              </a:ext>
            </a:extLst>
          </p:cNvPr>
          <p:cNvCxnSpPr/>
          <p:nvPr/>
        </p:nvCxnSpPr>
        <p:spPr>
          <a:xfrm>
            <a:off x="7746469" y="3409552"/>
            <a:ext cx="558427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A9AC13C-7324-27A3-9284-BBB6A5422D10}"/>
              </a:ext>
            </a:extLst>
          </p:cNvPr>
          <p:cNvCxnSpPr/>
          <p:nvPr/>
        </p:nvCxnSpPr>
        <p:spPr>
          <a:xfrm>
            <a:off x="7746469" y="3945791"/>
            <a:ext cx="558427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B0B8758-A922-D913-B533-A42FC6E434FA}"/>
              </a:ext>
            </a:extLst>
          </p:cNvPr>
          <p:cNvCxnSpPr/>
          <p:nvPr/>
        </p:nvCxnSpPr>
        <p:spPr>
          <a:xfrm>
            <a:off x="9015345" y="3427481"/>
            <a:ext cx="60997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880F516-C25D-FA23-4FA6-D0045CAC954D}"/>
              </a:ext>
            </a:extLst>
          </p:cNvPr>
          <p:cNvCxnSpPr/>
          <p:nvPr/>
        </p:nvCxnSpPr>
        <p:spPr>
          <a:xfrm>
            <a:off x="9015345" y="3976991"/>
            <a:ext cx="601200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744C8874-F12F-6B4E-8760-F3F2A7182019}"/>
              </a:ext>
            </a:extLst>
          </p:cNvPr>
          <p:cNvCxnSpPr/>
          <p:nvPr/>
        </p:nvCxnSpPr>
        <p:spPr>
          <a:xfrm>
            <a:off x="10342122" y="3976991"/>
            <a:ext cx="60362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1B51732-07EA-FB96-FBEA-8A49E95089F0}"/>
              </a:ext>
            </a:extLst>
          </p:cNvPr>
          <p:cNvCxnSpPr/>
          <p:nvPr/>
        </p:nvCxnSpPr>
        <p:spPr>
          <a:xfrm>
            <a:off x="10342122" y="3427481"/>
            <a:ext cx="603628" cy="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80AA1FD-96AA-CA21-F990-F6C11030676D}"/>
              </a:ext>
            </a:extLst>
          </p:cNvPr>
          <p:cNvSpPr txBox="1"/>
          <p:nvPr/>
        </p:nvSpPr>
        <p:spPr>
          <a:xfrm>
            <a:off x="838200" y="4703049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跳表由多条并联的链表组成。查找时当前元素小于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就观察链表的下一个元素，大于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就遍历下一层的链表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沿着最底层的链表可以顺序遍历所有数据</a:t>
            </a:r>
          </a:p>
        </p:txBody>
      </p:sp>
    </p:spTree>
    <p:extLst>
      <p:ext uri="{BB962C8B-B14F-4D97-AF65-F5344CB8AC3E}">
        <p14:creationId xmlns:p14="http://schemas.microsoft.com/office/powerpoint/2010/main" val="1755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D05C2-7A21-41DB-EB60-44278E092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Jaccard</a:t>
            </a:r>
            <a:r>
              <a:rPr lang="zh-CN" altLang="en-US" dirty="0"/>
              <a:t>相似度</a:t>
            </a:r>
          </a:p>
        </p:txBody>
      </p:sp>
    </p:spTree>
    <p:extLst>
      <p:ext uri="{BB962C8B-B14F-4D97-AF65-F5344CB8AC3E}">
        <p14:creationId xmlns:p14="http://schemas.microsoft.com/office/powerpoint/2010/main" val="122614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68881-841E-27BD-C05F-84FD3591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Jaccard</a:t>
            </a:r>
            <a:r>
              <a:rPr lang="zh-CN" altLang="en-US" dirty="0"/>
              <a:t>相似度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4833891-F095-5D95-15A4-3BBE9D22991B}"/>
              </a:ext>
            </a:extLst>
          </p:cNvPr>
          <p:cNvGrpSpPr/>
          <p:nvPr/>
        </p:nvGrpSpPr>
        <p:grpSpPr>
          <a:xfrm>
            <a:off x="2034871" y="2351800"/>
            <a:ext cx="8122258" cy="2154400"/>
            <a:chOff x="2270097" y="2413624"/>
            <a:chExt cx="8122258" cy="21544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C006A3A-EBD6-8BF9-4E0E-859672312893}"/>
                </a:ext>
              </a:extLst>
            </p:cNvPr>
            <p:cNvSpPr/>
            <p:nvPr/>
          </p:nvSpPr>
          <p:spPr>
            <a:xfrm>
              <a:off x="2270097" y="2782956"/>
              <a:ext cx="1785068" cy="17850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go,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分布式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mysql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搞笑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并发编程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8E7A580-DB0E-B124-FBE0-08EFC1F9B6F1}"/>
                </a:ext>
              </a:extLst>
            </p:cNvPr>
            <p:cNvSpPr/>
            <p:nvPr/>
          </p:nvSpPr>
          <p:spPr>
            <a:xfrm>
              <a:off x="5129916" y="2782956"/>
              <a:ext cx="1785068" cy="17850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c#, AI, </a:t>
              </a:r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mysql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篮球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并发编程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14A01E-E55D-3B85-0565-5370F5937EA4}"/>
                </a:ext>
              </a:extLst>
            </p:cNvPr>
            <p:cNvSpPr/>
            <p:nvPr/>
          </p:nvSpPr>
          <p:spPr>
            <a:xfrm>
              <a:off x="7989735" y="2782956"/>
              <a:ext cx="1785068" cy="17850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C27D20F-093E-375F-B632-96BE8B76E39E}"/>
                </a:ext>
              </a:extLst>
            </p:cNvPr>
            <p:cNvSpPr/>
            <p:nvPr/>
          </p:nvSpPr>
          <p:spPr>
            <a:xfrm>
              <a:off x="8607287" y="2782956"/>
              <a:ext cx="1785068" cy="178506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6099CF-1228-84EA-D2C2-46A5ECEE29A8}"/>
                </a:ext>
              </a:extLst>
            </p:cNvPr>
            <p:cNvSpPr txBox="1"/>
            <p:nvPr/>
          </p:nvSpPr>
          <p:spPr>
            <a:xfrm>
              <a:off x="8665390" y="3213825"/>
              <a:ext cx="1142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mysql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并发编程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AD0F6B8-35C4-6914-0444-CF6C8E0DEB7A}"/>
                </a:ext>
              </a:extLst>
            </p:cNvPr>
            <p:cNvSpPr txBox="1"/>
            <p:nvPr/>
          </p:nvSpPr>
          <p:spPr>
            <a:xfrm>
              <a:off x="7864503" y="3124859"/>
              <a:ext cx="8898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go,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分布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式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</a:p>
            <a:p>
              <a:pPr algn="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搞笑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082220D-F901-55E3-3F5E-DF9DA1EE1FFD}"/>
                </a:ext>
              </a:extLst>
            </p:cNvPr>
            <p:cNvSpPr txBox="1"/>
            <p:nvPr/>
          </p:nvSpPr>
          <p:spPr>
            <a:xfrm>
              <a:off x="9696699" y="3213825"/>
              <a:ext cx="66873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c#,</a:t>
              </a:r>
            </a:p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AI,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篮球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1DD0673-3A0F-203F-9E26-5C4D702D80FF}"/>
                </a:ext>
              </a:extLst>
            </p:cNvPr>
            <p:cNvSpPr txBox="1"/>
            <p:nvPr/>
          </p:nvSpPr>
          <p:spPr>
            <a:xfrm>
              <a:off x="2778551" y="2413624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用户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FC31EF0-9910-B7EF-22C3-3A5690067530}"/>
                </a:ext>
              </a:extLst>
            </p:cNvPr>
            <p:cNvSpPr txBox="1"/>
            <p:nvPr/>
          </p:nvSpPr>
          <p:spPr>
            <a:xfrm>
              <a:off x="5638370" y="2419789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用户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AF952F3-C10D-50BB-4210-376779A724C2}"/>
                </a:ext>
              </a:extLst>
            </p:cNvPr>
            <p:cNvSpPr txBox="1"/>
            <p:nvPr/>
          </p:nvSpPr>
          <p:spPr>
            <a:xfrm>
              <a:off x="8381612" y="2424918"/>
              <a:ext cx="170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Jaccard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相似度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58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BC79A-C9FA-B795-0F86-ADA2D3D3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D6A1449-CFC5-DC21-CEA5-689961ACA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51" y="1825625"/>
            <a:ext cx="7790297" cy="4351338"/>
          </a:xfr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1A2AC5-2FBD-62D6-5716-211FFC5B0A3F}"/>
              </a:ext>
            </a:extLst>
          </p:cNvPr>
          <p:cNvGrpSpPr/>
          <p:nvPr/>
        </p:nvGrpSpPr>
        <p:grpSpPr>
          <a:xfrm>
            <a:off x="5776623" y="2985716"/>
            <a:ext cx="765265" cy="536712"/>
            <a:chOff x="5776623" y="2985716"/>
            <a:chExt cx="765265" cy="536712"/>
          </a:xfrm>
        </p:grpSpPr>
        <p:sp>
          <p:nvSpPr>
            <p:cNvPr id="10" name="右大括号 9">
              <a:extLst>
                <a:ext uri="{FF2B5EF4-FFF2-40B4-BE49-F238E27FC236}">
                  <a16:creationId xmlns:a16="http://schemas.microsoft.com/office/drawing/2014/main" id="{B9ED7FD9-68D7-6778-6E81-1EAE3312FFA0}"/>
                </a:ext>
              </a:extLst>
            </p:cNvPr>
            <p:cNvSpPr/>
            <p:nvPr/>
          </p:nvSpPr>
          <p:spPr>
            <a:xfrm>
              <a:off x="5776623" y="2985716"/>
              <a:ext cx="115294" cy="536712"/>
            </a:xfrm>
            <a:prstGeom prst="rightBrace">
              <a:avLst>
                <a:gd name="adj1" fmla="val 46269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8BC0F9A-9043-E4D9-0C42-693FB9E0296C}"/>
                    </a:ext>
                  </a:extLst>
                </p:cNvPr>
                <p:cNvSpPr txBox="1"/>
                <p:nvPr/>
              </p:nvSpPr>
              <p:spPr>
                <a:xfrm>
                  <a:off x="5957561" y="3115572"/>
                  <a:ext cx="5843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8BC0F9A-9043-E4D9-0C42-693FB9E02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7561" y="3115572"/>
                  <a:ext cx="58432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292" t="-2174" r="-1250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926ED0D-8B81-9A5B-8FD2-7C32E1F569FB}"/>
              </a:ext>
            </a:extLst>
          </p:cNvPr>
          <p:cNvGrpSpPr/>
          <p:nvPr/>
        </p:nvGrpSpPr>
        <p:grpSpPr>
          <a:xfrm>
            <a:off x="5776623" y="3853733"/>
            <a:ext cx="765264" cy="536712"/>
            <a:chOff x="5776623" y="3853733"/>
            <a:chExt cx="765264" cy="536712"/>
          </a:xfrm>
        </p:grpSpPr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72769B5B-B6A9-5A16-C0BF-4CDA61EF6A62}"/>
                </a:ext>
              </a:extLst>
            </p:cNvPr>
            <p:cNvSpPr/>
            <p:nvPr/>
          </p:nvSpPr>
          <p:spPr>
            <a:xfrm>
              <a:off x="5776623" y="3853733"/>
              <a:ext cx="115294" cy="536712"/>
            </a:xfrm>
            <a:prstGeom prst="rightBrace">
              <a:avLst>
                <a:gd name="adj1" fmla="val 46269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B266225-C39A-25B6-3D34-47B8D63689D7}"/>
                    </a:ext>
                  </a:extLst>
                </p:cNvPr>
                <p:cNvSpPr txBox="1"/>
                <p:nvPr/>
              </p:nvSpPr>
              <p:spPr>
                <a:xfrm>
                  <a:off x="5957560" y="3983589"/>
                  <a:ext cx="5843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B266225-C39A-25B6-3D34-47B8D6368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7560" y="3983589"/>
                  <a:ext cx="5843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292" t="-2174" r="-1250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E4FB78C-CA81-4468-DAD1-4FD395FEF9FB}"/>
              </a:ext>
            </a:extLst>
          </p:cNvPr>
          <p:cNvGrpSpPr/>
          <p:nvPr/>
        </p:nvGrpSpPr>
        <p:grpSpPr>
          <a:xfrm>
            <a:off x="6095999" y="4705847"/>
            <a:ext cx="805022" cy="975360"/>
            <a:chOff x="6095999" y="4705847"/>
            <a:chExt cx="805022" cy="975360"/>
          </a:xfrm>
        </p:grpSpPr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6B7B948F-8BA6-8098-2231-D79B876FBF7E}"/>
                </a:ext>
              </a:extLst>
            </p:cNvPr>
            <p:cNvSpPr/>
            <p:nvPr/>
          </p:nvSpPr>
          <p:spPr>
            <a:xfrm>
              <a:off x="6095999" y="4705847"/>
              <a:ext cx="153726" cy="975360"/>
            </a:xfrm>
            <a:prstGeom prst="rightBrace">
              <a:avLst>
                <a:gd name="adj1" fmla="val 46269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34E1A44-3962-6BD6-45E1-0DC02F3A1220}"/>
                    </a:ext>
                  </a:extLst>
                </p:cNvPr>
                <p:cNvSpPr txBox="1"/>
                <p:nvPr/>
              </p:nvSpPr>
              <p:spPr>
                <a:xfrm>
                  <a:off x="6316694" y="5055027"/>
                  <a:ext cx="5843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34E1A44-3962-6BD6-45E1-0DC02F3A1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6694" y="5055027"/>
                  <a:ext cx="58432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292" t="-2174" r="-1250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629758-EE01-F57D-E5A1-E0571ED0ACB2}"/>
                  </a:ext>
                </a:extLst>
              </p:cNvPr>
              <p:cNvSpPr txBox="1"/>
              <p:nvPr/>
            </p:nvSpPr>
            <p:spPr>
              <a:xfrm>
                <a:off x="7131829" y="3151511"/>
                <a:ext cx="3894721" cy="1109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一层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m:t>for</m:t>
                      </m:r>
                      <m:r>
                        <m:rPr>
                          <m:nor/>
                        </m:rP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m:t>循环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+1,3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两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层</m:t>
                    </m:r>
                  </m:oMath>
                </a14:m>
                <a:r>
                  <a:rPr lang="en-US" altLang="zh-CN" b="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for</a:t>
                </a:r>
                <a:r>
                  <a:rPr lang="zh-CN" altLang="en-US" b="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循环</a:t>
                </a:r>
                <a:endParaRPr lang="en-US" altLang="zh-CN" b="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三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层</m:t>
                    </m:r>
                  </m:oMath>
                </a14:m>
                <a:r>
                  <a:rPr lang="en-US" altLang="zh-CN" b="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for</a:t>
                </a:r>
                <a:r>
                  <a:rPr lang="zh-CN" altLang="en-US" b="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循环</a:t>
                </a:r>
                <a:endParaRPr lang="en-US" altLang="zh-CN" b="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二</m:t>
                    </m:r>
                  </m:oMath>
                </a14:m>
                <a:r>
                  <a:rPr lang="zh-CN" altLang="en-US" dirty="0"/>
                  <a:t>分查找，二叉查找树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629758-EE01-F57D-E5A1-E0571ED0A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29" y="3151511"/>
                <a:ext cx="3894721" cy="1109535"/>
              </a:xfrm>
              <a:prstGeom prst="rect">
                <a:avLst/>
              </a:prstGeom>
              <a:blipFill>
                <a:blip r:embed="rId6"/>
                <a:stretch>
                  <a:fillRect l="-2191" t="-3297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0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78336-D173-EDA8-5664-A8BDBF7F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en-US" altLang="zh-CN" dirty="0"/>
              <a:t>Jaccard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70F13-A3A7-3C76-1AB4-BFEA2717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84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当一个集合需要多次跟其他集合计算</a:t>
            </a:r>
            <a:r>
              <a:rPr lang="en-US" altLang="zh-CN" dirty="0"/>
              <a:t>Jaccard</a:t>
            </a:r>
            <a:r>
              <a:rPr lang="zh-CN" altLang="en-US" dirty="0"/>
              <a:t>相似度时，可以先把所有集合排个序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39DB6C8-8F1F-5947-1E76-A761B1B94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83738"/>
              </p:ext>
            </p:extLst>
          </p:nvPr>
        </p:nvGraphicFramePr>
        <p:xfrm>
          <a:off x="1865022" y="3340433"/>
          <a:ext cx="431711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731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B78F3F9-6967-9075-4754-A058BC965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686057"/>
              </p:ext>
            </p:extLst>
          </p:nvPr>
        </p:nvGraphicFramePr>
        <p:xfrm>
          <a:off x="1865023" y="4689505"/>
          <a:ext cx="431711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731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27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95655D1E-146B-2C0B-4FF7-45AF934AC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75134"/>
              </p:ext>
            </p:extLst>
          </p:nvPr>
        </p:nvGraphicFramePr>
        <p:xfrm>
          <a:off x="7503822" y="4001716"/>
          <a:ext cx="185019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731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5DA7F4A-F8E7-C5D8-AC6D-004A2A07DC4D}"/>
              </a:ext>
            </a:extLst>
          </p:cNvPr>
          <p:cNvSpPr txBox="1"/>
          <p:nvPr/>
        </p:nvSpPr>
        <p:spPr>
          <a:xfrm>
            <a:off x="8105752" y="3632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交集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CA19C2-9AC5-2BA1-A668-80209757B93B}"/>
              </a:ext>
            </a:extLst>
          </p:cNvPr>
          <p:cNvGrpSpPr/>
          <p:nvPr/>
        </p:nvGrpSpPr>
        <p:grpSpPr>
          <a:xfrm>
            <a:off x="2031559" y="2467785"/>
            <a:ext cx="247184" cy="872648"/>
            <a:chOff x="2031559" y="2467785"/>
            <a:chExt cx="247184" cy="87264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16B0EE4-47E4-B6DA-3A2F-0E9264994B52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9F37EBE-9833-66BB-8461-775ED6AD14DD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2054C4-C9D4-FE61-85C1-F4C0F0DED089}"/>
              </a:ext>
            </a:extLst>
          </p:cNvPr>
          <p:cNvGrpSpPr/>
          <p:nvPr/>
        </p:nvGrpSpPr>
        <p:grpSpPr>
          <a:xfrm>
            <a:off x="2665013" y="2474125"/>
            <a:ext cx="247184" cy="872648"/>
            <a:chOff x="2031559" y="2467785"/>
            <a:chExt cx="247184" cy="87264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FDF472A-8841-0527-AB3F-A1BCBCC4C84C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F1A2CFE-38B3-5DF0-AD9E-B10F9A6E954D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007F63F-B718-7A2C-EF78-2107EE41A12E}"/>
              </a:ext>
            </a:extLst>
          </p:cNvPr>
          <p:cNvGrpSpPr/>
          <p:nvPr/>
        </p:nvGrpSpPr>
        <p:grpSpPr>
          <a:xfrm>
            <a:off x="3294144" y="2467785"/>
            <a:ext cx="247184" cy="872648"/>
            <a:chOff x="2031559" y="2467785"/>
            <a:chExt cx="247184" cy="87264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248767-708B-0220-C901-4C12ACFFFB48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B25405B-3507-33E0-E714-0BD06B88108C}"/>
                </a:ext>
              </a:extLst>
            </p:cNvPr>
            <p:cNvCxnSpPr>
              <a:stCxn id="16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367EB2-FD48-8015-92EC-1FB794D147C3}"/>
              </a:ext>
            </a:extLst>
          </p:cNvPr>
          <p:cNvGrpSpPr/>
          <p:nvPr/>
        </p:nvGrpSpPr>
        <p:grpSpPr>
          <a:xfrm>
            <a:off x="2031559" y="3815349"/>
            <a:ext cx="247184" cy="872648"/>
            <a:chOff x="2031559" y="2467785"/>
            <a:chExt cx="247184" cy="87264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BA21A0E-8952-EE56-3075-C28C20C65553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4CA7893-92EE-E5BE-5959-598A69AA5A4F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229D77-1F10-902B-E0BC-94885939F1DD}"/>
              </a:ext>
            </a:extLst>
          </p:cNvPr>
          <p:cNvGrpSpPr/>
          <p:nvPr/>
        </p:nvGrpSpPr>
        <p:grpSpPr>
          <a:xfrm>
            <a:off x="2665013" y="3816103"/>
            <a:ext cx="247184" cy="872648"/>
            <a:chOff x="2031559" y="2467785"/>
            <a:chExt cx="247184" cy="87264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CA8305F-D66A-3A36-039C-B9DFE41301A4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88294AB-3ECE-F67D-078F-98809637D496}"/>
                </a:ext>
              </a:extLst>
            </p:cNvPr>
            <p:cNvCxnSpPr>
              <a:stCxn id="22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3C6222C-60C5-1B22-9CFF-22DE343E7135}"/>
              </a:ext>
            </a:extLst>
          </p:cNvPr>
          <p:cNvGrpSpPr/>
          <p:nvPr/>
        </p:nvGrpSpPr>
        <p:grpSpPr>
          <a:xfrm>
            <a:off x="3298467" y="3816103"/>
            <a:ext cx="247184" cy="872648"/>
            <a:chOff x="2031559" y="2467785"/>
            <a:chExt cx="247184" cy="87264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F31B1F9-3CCC-5C78-A5E0-17E771BC3D9B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57B8302D-6ACF-E2DD-F9B0-A589658BBBAA}"/>
                </a:ext>
              </a:extLst>
            </p:cNvPr>
            <p:cNvCxnSpPr>
              <a:stCxn id="25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E64265-4B7F-D8A8-0E3A-5594F1DECE9D}"/>
              </a:ext>
            </a:extLst>
          </p:cNvPr>
          <p:cNvGrpSpPr/>
          <p:nvPr/>
        </p:nvGrpSpPr>
        <p:grpSpPr>
          <a:xfrm>
            <a:off x="3899988" y="2457986"/>
            <a:ext cx="247184" cy="872648"/>
            <a:chOff x="2031559" y="2467785"/>
            <a:chExt cx="247184" cy="87264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410B197-4870-C818-D6C1-9D0B920D4F3D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C11EB3F-C516-5CFE-ED29-DD413A89DC5D}"/>
                </a:ext>
              </a:extLst>
            </p:cNvPr>
            <p:cNvCxnSpPr>
              <a:stCxn id="28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305F9B6-249F-8D9B-427A-319CDF0592CF}"/>
              </a:ext>
            </a:extLst>
          </p:cNvPr>
          <p:cNvGrpSpPr/>
          <p:nvPr/>
        </p:nvGrpSpPr>
        <p:grpSpPr>
          <a:xfrm>
            <a:off x="4529119" y="2459833"/>
            <a:ext cx="247184" cy="872648"/>
            <a:chOff x="2031559" y="2467785"/>
            <a:chExt cx="247184" cy="87264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188B443-D488-4B4E-765A-3A5E446B3284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99807004-CF35-2FB6-24D0-2ABAF825B530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56E0AEA-555F-221D-D6CD-484562263BD7}"/>
              </a:ext>
            </a:extLst>
          </p:cNvPr>
          <p:cNvGrpSpPr/>
          <p:nvPr/>
        </p:nvGrpSpPr>
        <p:grpSpPr>
          <a:xfrm>
            <a:off x="3888867" y="3815349"/>
            <a:ext cx="247184" cy="872648"/>
            <a:chOff x="2031559" y="2467785"/>
            <a:chExt cx="247184" cy="87264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36E4F36-1080-8927-BF5D-BC373CDE8440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384B1DD-8B64-A358-3499-BEED06B60395}"/>
                </a:ext>
              </a:extLst>
            </p:cNvPr>
            <p:cNvCxnSpPr>
              <a:stCxn id="34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C7B2523-A347-00DF-31EE-61962AD0BDF4}"/>
              </a:ext>
            </a:extLst>
          </p:cNvPr>
          <p:cNvSpPr txBox="1"/>
          <p:nvPr/>
        </p:nvSpPr>
        <p:spPr>
          <a:xfrm>
            <a:off x="7661081" y="40129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437879-BC5F-E929-9640-AAEBC7BF35EE}"/>
              </a:ext>
            </a:extLst>
          </p:cNvPr>
          <p:cNvSpPr txBox="1"/>
          <p:nvPr/>
        </p:nvSpPr>
        <p:spPr>
          <a:xfrm>
            <a:off x="8273265" y="40129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E092A6B-18DE-62F8-4B6F-4E11C3CF9571}"/>
              </a:ext>
            </a:extLst>
          </p:cNvPr>
          <p:cNvGrpSpPr/>
          <p:nvPr/>
        </p:nvGrpSpPr>
        <p:grpSpPr>
          <a:xfrm>
            <a:off x="5131347" y="2462886"/>
            <a:ext cx="247184" cy="872648"/>
            <a:chOff x="2031559" y="2467785"/>
            <a:chExt cx="247184" cy="872648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94AEE45-8A23-2A40-20D7-5551B3036611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35756D55-5F3A-5EEC-31D5-600713923D53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C3128C9-988B-E5E9-F71C-1A7AD44AAB45}"/>
              </a:ext>
            </a:extLst>
          </p:cNvPr>
          <p:cNvGrpSpPr/>
          <p:nvPr/>
        </p:nvGrpSpPr>
        <p:grpSpPr>
          <a:xfrm>
            <a:off x="5753159" y="2478101"/>
            <a:ext cx="247184" cy="872648"/>
            <a:chOff x="2031559" y="2467785"/>
            <a:chExt cx="247184" cy="872648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9DE67D4-BB31-CF06-7ADD-8CA24431F255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9CD480DF-CBBD-75BD-8715-FE5CB0B965C4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DB2E294-A51F-DAFB-85E6-114A59838567}"/>
              </a:ext>
            </a:extLst>
          </p:cNvPr>
          <p:cNvGrpSpPr/>
          <p:nvPr/>
        </p:nvGrpSpPr>
        <p:grpSpPr>
          <a:xfrm>
            <a:off x="4526271" y="3809460"/>
            <a:ext cx="247184" cy="872648"/>
            <a:chOff x="2031559" y="2467785"/>
            <a:chExt cx="247184" cy="872648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750E3CA-A6AC-2AAF-5489-ACE998D7A589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8E7761A8-3D24-15A0-7889-7F1AFBB4AEEB}"/>
                </a:ext>
              </a:extLst>
            </p:cNvPr>
            <p:cNvCxnSpPr>
              <a:stCxn id="45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C6884F4D-FD11-5E6C-DE8B-CBAF6B98E853}"/>
              </a:ext>
            </a:extLst>
          </p:cNvPr>
          <p:cNvSpPr txBox="1"/>
          <p:nvPr/>
        </p:nvSpPr>
        <p:spPr>
          <a:xfrm>
            <a:off x="8897397" y="39919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5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F180D-1182-5DDB-F0BE-D63B794EC7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</a:p>
        </p:txBody>
      </p:sp>
    </p:spTree>
    <p:extLst>
      <p:ext uri="{BB962C8B-B14F-4D97-AF65-F5344CB8AC3E}">
        <p14:creationId xmlns:p14="http://schemas.microsoft.com/office/powerpoint/2010/main" val="51915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28316-87DF-4151-4ABA-5008B88929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二分查找</a:t>
            </a:r>
          </a:p>
        </p:txBody>
      </p:sp>
    </p:spTree>
    <p:extLst>
      <p:ext uri="{BB962C8B-B14F-4D97-AF65-F5344CB8AC3E}">
        <p14:creationId xmlns:p14="http://schemas.microsoft.com/office/powerpoint/2010/main" val="1863797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1969E-6D3E-CBBD-E4C2-A6867D78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DA0EB6-58C0-53A3-37A6-0CD3076918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Value      any</a:t>
            </a: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endParaRPr lang="en-US" altLang="zh-CN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endParaRPr lang="en-US" altLang="zh-CN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n15 := &amp;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{Value: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n20 := &amp;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{Value: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n30 := &amp;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{Value: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n15.LeftChild = n20</a:t>
            </a: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n15.RightChild = n30</a:t>
            </a: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5C6C45-A29C-6751-0987-7326EC314C1A}"/>
              </a:ext>
            </a:extLst>
          </p:cNvPr>
          <p:cNvGrpSpPr/>
          <p:nvPr/>
        </p:nvGrpSpPr>
        <p:grpSpPr>
          <a:xfrm>
            <a:off x="1211423" y="2277797"/>
            <a:ext cx="3856419" cy="2210488"/>
            <a:chOff x="6925624" y="3601706"/>
            <a:chExt cx="3856419" cy="221048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7560A6-1675-A284-B2B4-991992ECE6E9}"/>
                </a:ext>
              </a:extLst>
            </p:cNvPr>
            <p:cNvSpPr txBox="1"/>
            <p:nvPr/>
          </p:nvSpPr>
          <p:spPr>
            <a:xfrm>
              <a:off x="8437269" y="360170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CA23DB-0133-6203-A053-70BF6D1A00E9}"/>
                </a:ext>
              </a:extLst>
            </p:cNvPr>
            <p:cNvSpPr txBox="1"/>
            <p:nvPr/>
          </p:nvSpPr>
          <p:spPr>
            <a:xfrm>
              <a:off x="7502272" y="45325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1718FB-B86B-0E71-4F55-8335D5794CE2}"/>
                </a:ext>
              </a:extLst>
            </p:cNvPr>
            <p:cNvSpPr txBox="1"/>
            <p:nvPr/>
          </p:nvSpPr>
          <p:spPr>
            <a:xfrm>
              <a:off x="6925624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5A51A34-FED1-EE11-4FBF-882B9765ACDA}"/>
                </a:ext>
              </a:extLst>
            </p:cNvPr>
            <p:cNvSpPr txBox="1"/>
            <p:nvPr/>
          </p:nvSpPr>
          <p:spPr>
            <a:xfrm>
              <a:off x="8041629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7FC967C-3917-6D71-E5DE-5629C825DC6E}"/>
                </a:ext>
              </a:extLst>
            </p:cNvPr>
            <p:cNvSpPr txBox="1"/>
            <p:nvPr/>
          </p:nvSpPr>
          <p:spPr>
            <a:xfrm>
              <a:off x="9652352" y="45325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FDCD53-9B11-D066-83FA-79B6B40B7382}"/>
                </a:ext>
              </a:extLst>
            </p:cNvPr>
            <p:cNvSpPr txBox="1"/>
            <p:nvPr/>
          </p:nvSpPr>
          <p:spPr>
            <a:xfrm>
              <a:off x="9009575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2" name="直线连接符 55">
              <a:extLst>
                <a:ext uri="{FF2B5EF4-FFF2-40B4-BE49-F238E27FC236}">
                  <a16:creationId xmlns:a16="http://schemas.microsoft.com/office/drawing/2014/main" id="{54A5566F-D1CF-414C-CD72-08A8301755EF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7721242" y="3971038"/>
              <a:ext cx="871679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56">
              <a:extLst>
                <a:ext uri="{FF2B5EF4-FFF2-40B4-BE49-F238E27FC236}">
                  <a16:creationId xmlns:a16="http://schemas.microsoft.com/office/drawing/2014/main" id="{280AFA11-4665-9D95-7B61-AF41AB49550B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8592921" y="3971038"/>
              <a:ext cx="1278401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57">
              <a:extLst>
                <a:ext uri="{FF2B5EF4-FFF2-40B4-BE49-F238E27FC236}">
                  <a16:creationId xmlns:a16="http://schemas.microsoft.com/office/drawing/2014/main" id="{631D4406-B696-A14C-7DE1-95C94F23494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7144594" y="4901913"/>
              <a:ext cx="576648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58">
              <a:extLst>
                <a:ext uri="{FF2B5EF4-FFF2-40B4-BE49-F238E27FC236}">
                  <a16:creationId xmlns:a16="http://schemas.microsoft.com/office/drawing/2014/main" id="{9ED86726-B55E-B805-1AB6-CE5797D5C45A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7721242" y="4901913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59">
              <a:extLst>
                <a:ext uri="{FF2B5EF4-FFF2-40B4-BE49-F238E27FC236}">
                  <a16:creationId xmlns:a16="http://schemas.microsoft.com/office/drawing/2014/main" id="{4DC79E28-AB21-BB53-63A6-87919745640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9228545" y="4901913"/>
              <a:ext cx="64277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372009-CDA9-C340-825D-5B6A71C457B6}"/>
                </a:ext>
              </a:extLst>
            </p:cNvPr>
            <p:cNvSpPr txBox="1"/>
            <p:nvPr/>
          </p:nvSpPr>
          <p:spPr>
            <a:xfrm>
              <a:off x="10344103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8" name="直线连接符 61">
              <a:extLst>
                <a:ext uri="{FF2B5EF4-FFF2-40B4-BE49-F238E27FC236}">
                  <a16:creationId xmlns:a16="http://schemas.microsoft.com/office/drawing/2014/main" id="{AE3F5229-8D53-D7E6-2BA4-6C49CCDBED65}"/>
                </a:ext>
              </a:extLst>
            </p:cNvPr>
            <p:cNvCxnSpPr>
              <a:cxnSpLocks/>
              <a:stCxn id="10" idx="2"/>
              <a:endCxn id="17" idx="0"/>
            </p:cNvCxnSpPr>
            <p:nvPr/>
          </p:nvCxnSpPr>
          <p:spPr>
            <a:xfrm>
              <a:off x="9871322" y="4901913"/>
              <a:ext cx="691751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10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B5FEC-7ECD-41B3-A0FC-FD82AE1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二叉树的先序、中序、后序遍历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E712A4-620A-A97C-24F6-AA0F8D91739B}"/>
              </a:ext>
            </a:extLst>
          </p:cNvPr>
          <p:cNvSpPr txBox="1"/>
          <p:nvPr/>
        </p:nvSpPr>
        <p:spPr>
          <a:xfrm>
            <a:off x="7019080" y="1637818"/>
            <a:ext cx="44051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(node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==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node.LeftChild.PostOrder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node.RightChild.PostOrder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"%v 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node.Value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3D0700-F358-BF8D-325D-AB0453EDC0B5}"/>
              </a:ext>
            </a:extLst>
          </p:cNvPr>
          <p:cNvSpPr txBox="1"/>
          <p:nvPr/>
        </p:nvSpPr>
        <p:spPr>
          <a:xfrm>
            <a:off x="838200" y="1637818"/>
            <a:ext cx="60979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(node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==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"%v 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node.Value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node.LeftChild.PreOrder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node.RightChild.PreOrder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C8004B-7DCF-0736-208A-EF8515B89120}"/>
              </a:ext>
            </a:extLst>
          </p:cNvPr>
          <p:cNvSpPr txBox="1"/>
          <p:nvPr/>
        </p:nvSpPr>
        <p:spPr>
          <a:xfrm>
            <a:off x="3847618" y="4184551"/>
            <a:ext cx="60979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(node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MiddleOrder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==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node.LeftChild.MiddleOrder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"%v 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node.Value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node.RightChild.MiddleOrder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976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4D296-B639-146F-6D63-0017DE1743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topK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42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4DE57-40C9-936D-81D4-99530BE9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  <a:r>
              <a:rPr lang="en-US" altLang="zh-CN" dirty="0"/>
              <a:t>—partition</a:t>
            </a:r>
            <a:r>
              <a:rPr lang="zh-CN" altLang="en-US" dirty="0"/>
              <a:t>操作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52F5317-5A55-BCA3-5C91-497412E3A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52349"/>
              </p:ext>
            </p:extLst>
          </p:nvPr>
        </p:nvGraphicFramePr>
        <p:xfrm>
          <a:off x="958689" y="2420324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E5EFFA8-151C-5564-35C6-526628D62FB8}"/>
              </a:ext>
            </a:extLst>
          </p:cNvPr>
          <p:cNvSpPr txBox="1"/>
          <p:nvPr/>
        </p:nvSpPr>
        <p:spPr>
          <a:xfrm>
            <a:off x="838200" y="1690688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DA6679D-2369-2F53-2C4D-B7335254053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02114" y="2060020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273E16-43D4-305B-2FD5-E9A033D10ED4}"/>
              </a:ext>
            </a:extLst>
          </p:cNvPr>
          <p:cNvGrpSpPr/>
          <p:nvPr/>
        </p:nvGrpSpPr>
        <p:grpSpPr>
          <a:xfrm>
            <a:off x="1592977" y="1690688"/>
            <a:ext cx="247184" cy="729636"/>
            <a:chOff x="3899078" y="1427711"/>
            <a:chExt cx="247184" cy="72963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1074CD4-B5FB-2617-D424-ED91EA5993F3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A7D73B6-E700-B12E-0E26-432EA0AAB8C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BCD931A-D44E-0645-5E22-97E251144711}"/>
              </a:ext>
            </a:extLst>
          </p:cNvPr>
          <p:cNvGrpSpPr/>
          <p:nvPr/>
        </p:nvGrpSpPr>
        <p:grpSpPr>
          <a:xfrm>
            <a:off x="4922613" y="1695202"/>
            <a:ext cx="247184" cy="729636"/>
            <a:chOff x="3899078" y="1427711"/>
            <a:chExt cx="247184" cy="72963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0BEA508-6043-D571-04EB-B97153D7A2AF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53086D2-FA1B-6FE8-DF6B-119E0B59B654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6" name="表格 4">
            <a:extLst>
              <a:ext uri="{FF2B5EF4-FFF2-40B4-BE49-F238E27FC236}">
                <a16:creationId xmlns:a16="http://schemas.microsoft.com/office/drawing/2014/main" id="{3EFE69E7-6EA5-7C4A-C79B-F9B2B8521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285839"/>
              </p:ext>
            </p:extLst>
          </p:nvPr>
        </p:nvGraphicFramePr>
        <p:xfrm>
          <a:off x="958689" y="3884110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42D7B654-A716-2618-AB47-EB96821DC2F3}"/>
              </a:ext>
            </a:extLst>
          </p:cNvPr>
          <p:cNvSpPr txBox="1"/>
          <p:nvPr/>
        </p:nvSpPr>
        <p:spPr>
          <a:xfrm>
            <a:off x="838200" y="3154474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749DC3A-81C2-44AC-72B9-E7000854234D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202114" y="3523806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E46EB89-94FD-27E6-66C6-B82DB1C77BE3}"/>
              </a:ext>
            </a:extLst>
          </p:cNvPr>
          <p:cNvGrpSpPr/>
          <p:nvPr/>
        </p:nvGrpSpPr>
        <p:grpSpPr>
          <a:xfrm>
            <a:off x="2511713" y="3154474"/>
            <a:ext cx="247184" cy="729636"/>
            <a:chOff x="3899078" y="1427711"/>
            <a:chExt cx="247184" cy="72963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EE92DCD-25FA-F81E-EC3F-F872EDDEDCAC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86EA8F8-C335-B3B1-83FA-F2DE84337E53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AD07DF7-8009-9E32-F927-3C59841977A1}"/>
              </a:ext>
            </a:extLst>
          </p:cNvPr>
          <p:cNvGrpSpPr/>
          <p:nvPr/>
        </p:nvGrpSpPr>
        <p:grpSpPr>
          <a:xfrm>
            <a:off x="3947538" y="3158988"/>
            <a:ext cx="247184" cy="729636"/>
            <a:chOff x="3899078" y="1427711"/>
            <a:chExt cx="247184" cy="72963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117766A-D234-60F8-CC73-7D5458BCDB4E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6DA24DB6-7B7C-E97B-9098-BBA00074DEBD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20227352-2B3E-4BC5-DCED-0A754D4C0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544864"/>
              </p:ext>
            </p:extLst>
          </p:nvPr>
        </p:nvGraphicFramePr>
        <p:xfrm>
          <a:off x="958689" y="5479616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EFA8E5B0-1940-D100-7FB6-452911B97EB5}"/>
              </a:ext>
            </a:extLst>
          </p:cNvPr>
          <p:cNvSpPr txBox="1"/>
          <p:nvPr/>
        </p:nvSpPr>
        <p:spPr>
          <a:xfrm>
            <a:off x="838200" y="4749980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43AE6BE-E86B-F202-D491-FE6870C3962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202114" y="5119312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B7AB7F9-1F17-9366-9832-4FE0A70717AE}"/>
              </a:ext>
            </a:extLst>
          </p:cNvPr>
          <p:cNvGrpSpPr/>
          <p:nvPr/>
        </p:nvGrpSpPr>
        <p:grpSpPr>
          <a:xfrm>
            <a:off x="2511713" y="4749980"/>
            <a:ext cx="247184" cy="729636"/>
            <a:chOff x="3899078" y="1427711"/>
            <a:chExt cx="247184" cy="729636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64E9801-B238-8E08-31B5-69DE19627E96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D2B56B25-3595-B726-5A79-FA229F5D9048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45EEDC-8866-608E-AA4F-CAFA863460DC}"/>
              </a:ext>
            </a:extLst>
          </p:cNvPr>
          <p:cNvGrpSpPr/>
          <p:nvPr/>
        </p:nvGrpSpPr>
        <p:grpSpPr>
          <a:xfrm>
            <a:off x="3947538" y="4754494"/>
            <a:ext cx="247184" cy="729636"/>
            <a:chOff x="3899078" y="1427711"/>
            <a:chExt cx="247184" cy="72963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610B3F5-2FDA-3657-48B3-3AC0C2817180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D7DAB25A-0F88-736F-F34A-28C74468365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4" name="表格 4">
            <a:extLst>
              <a:ext uri="{FF2B5EF4-FFF2-40B4-BE49-F238E27FC236}">
                <a16:creationId xmlns:a16="http://schemas.microsoft.com/office/drawing/2014/main" id="{EBE94E6F-616C-A601-7192-774A63265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891274"/>
              </p:ext>
            </p:extLst>
          </p:nvPr>
        </p:nvGraphicFramePr>
        <p:xfrm>
          <a:off x="7033018" y="2420324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0BEC9278-2777-2735-C69B-C44C56964F31}"/>
              </a:ext>
            </a:extLst>
          </p:cNvPr>
          <p:cNvSpPr txBox="1"/>
          <p:nvPr/>
        </p:nvSpPr>
        <p:spPr>
          <a:xfrm>
            <a:off x="6912529" y="1690688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69FFEA1-86B5-7F3A-6312-9F299C07486F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7276443" y="2060020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1BB2498-0FB8-7B9C-CB4F-D7B7F76CA676}"/>
              </a:ext>
            </a:extLst>
          </p:cNvPr>
          <p:cNvGrpSpPr/>
          <p:nvPr/>
        </p:nvGrpSpPr>
        <p:grpSpPr>
          <a:xfrm>
            <a:off x="9954460" y="1695202"/>
            <a:ext cx="378693" cy="725122"/>
            <a:chOff x="3899078" y="1427711"/>
            <a:chExt cx="378693" cy="72512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CEC543B-7F3E-1A88-4D6F-039829840825}"/>
                </a:ext>
              </a:extLst>
            </p:cNvPr>
            <p:cNvSpPr txBox="1"/>
            <p:nvPr/>
          </p:nvSpPr>
          <p:spPr>
            <a:xfrm>
              <a:off x="3899078" y="1427711"/>
              <a:ext cx="378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i,j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3DD0448D-56C1-BA86-98EE-25568E8C3C1E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4088425" y="1797043"/>
              <a:ext cx="0" cy="35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4" name="表格 4">
            <a:extLst>
              <a:ext uri="{FF2B5EF4-FFF2-40B4-BE49-F238E27FC236}">
                <a16:creationId xmlns:a16="http://schemas.microsoft.com/office/drawing/2014/main" id="{AEDBA990-A053-400E-1207-07952CA3B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73496"/>
              </p:ext>
            </p:extLst>
          </p:nvPr>
        </p:nvGraphicFramePr>
        <p:xfrm>
          <a:off x="7033018" y="5479616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60" name="表格 4">
            <a:extLst>
              <a:ext uri="{FF2B5EF4-FFF2-40B4-BE49-F238E27FC236}">
                <a16:creationId xmlns:a16="http://schemas.microsoft.com/office/drawing/2014/main" id="{EC339338-60C0-BE7C-C97C-B38548F3B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32064"/>
              </p:ext>
            </p:extLst>
          </p:nvPr>
        </p:nvGraphicFramePr>
        <p:xfrm>
          <a:off x="7033018" y="3881417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61" name="文本框 60">
            <a:extLst>
              <a:ext uri="{FF2B5EF4-FFF2-40B4-BE49-F238E27FC236}">
                <a16:creationId xmlns:a16="http://schemas.microsoft.com/office/drawing/2014/main" id="{BD886A88-EC8C-5218-A38A-3CF8BA5F047E}"/>
              </a:ext>
            </a:extLst>
          </p:cNvPr>
          <p:cNvSpPr txBox="1"/>
          <p:nvPr/>
        </p:nvSpPr>
        <p:spPr>
          <a:xfrm>
            <a:off x="6912529" y="3151781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ED2F6D6-BD4A-D005-82F2-B0F9FF37BB85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276443" y="3521113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D16517B-8FF4-FA2B-1DF2-76B485C2A015}"/>
              </a:ext>
            </a:extLst>
          </p:cNvPr>
          <p:cNvGrpSpPr/>
          <p:nvPr/>
        </p:nvGrpSpPr>
        <p:grpSpPr>
          <a:xfrm>
            <a:off x="9464754" y="3156295"/>
            <a:ext cx="378693" cy="725122"/>
            <a:chOff x="3899078" y="1427711"/>
            <a:chExt cx="378693" cy="72512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9A15270-E891-D23C-8E11-54418DFAF11F}"/>
                </a:ext>
              </a:extLst>
            </p:cNvPr>
            <p:cNvSpPr txBox="1"/>
            <p:nvPr/>
          </p:nvSpPr>
          <p:spPr>
            <a:xfrm>
              <a:off x="3899078" y="1427711"/>
              <a:ext cx="378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i,j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3E1DA4D7-FC1F-E018-525E-0762C65A5F74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>
              <a:off x="4088425" y="1797043"/>
              <a:ext cx="0" cy="35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B0DB973-B3EA-9AA3-DDC4-C287F87C8EFC}"/>
              </a:ext>
            </a:extLst>
          </p:cNvPr>
          <p:cNvSpPr txBox="1"/>
          <p:nvPr/>
        </p:nvSpPr>
        <p:spPr>
          <a:xfrm>
            <a:off x="5953612" y="2374911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先动 </a:t>
            </a:r>
            <a:r>
              <a:rPr lang="zh-CN" altLang="en-US" sz="2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</a:t>
            </a:r>
            <a:endParaRPr lang="zh-CN" altLang="en-US" sz="24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94C7A89-8DCA-977F-CB39-ACFE2754D481}"/>
              </a:ext>
            </a:extLst>
          </p:cNvPr>
          <p:cNvSpPr txBox="1"/>
          <p:nvPr/>
        </p:nvSpPr>
        <p:spPr>
          <a:xfrm>
            <a:off x="5935177" y="3817618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先动 </a:t>
            </a:r>
            <a:r>
              <a:rPr lang="zh-CN" altLang="en-US" sz="2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</a:t>
            </a:r>
            <a:endParaRPr lang="zh-CN" altLang="en-US" sz="24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FB62927-B402-E908-DD0C-57C9EE4C1C75}"/>
              </a:ext>
            </a:extLst>
          </p:cNvPr>
          <p:cNvSpPr txBox="1"/>
          <p:nvPr/>
        </p:nvSpPr>
        <p:spPr>
          <a:xfrm>
            <a:off x="7033018" y="4681270"/>
            <a:ext cx="450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相遇后，如果对应元素小于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，则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跟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元素交换，确保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左边都比它小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1FE201-723E-81B7-870C-B57969B064C5}"/>
              </a:ext>
            </a:extLst>
          </p:cNvPr>
          <p:cNvSpPr txBox="1"/>
          <p:nvPr/>
        </p:nvSpPr>
        <p:spPr>
          <a:xfrm>
            <a:off x="3303473" y="1981362"/>
            <a:ext cx="1681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小，停下来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6F024C-2C11-B277-E9B1-0CD97EB5252A}"/>
              </a:ext>
            </a:extLst>
          </p:cNvPr>
          <p:cNvSpPr txBox="1"/>
          <p:nvPr/>
        </p:nvSpPr>
        <p:spPr>
          <a:xfrm>
            <a:off x="1794722" y="1737718"/>
            <a:ext cx="1681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大，停下来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32305-9C39-F06D-C5CB-FF2A07F5DAB3}"/>
              </a:ext>
            </a:extLst>
          </p:cNvPr>
          <p:cNvSpPr txBox="1"/>
          <p:nvPr/>
        </p:nvSpPr>
        <p:spPr>
          <a:xfrm>
            <a:off x="2241751" y="4342554"/>
            <a:ext cx="195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交换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i,j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所指的两个元素</a:t>
            </a:r>
          </a:p>
        </p:txBody>
      </p:sp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D6B8AED-999D-0A43-39C9-2E1E0B937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643459"/>
              </p:ext>
            </p:extLst>
          </p:nvPr>
        </p:nvGraphicFramePr>
        <p:xfrm>
          <a:off x="958689" y="2791191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27A76B0-11AC-5AB9-FDEC-C091B84E5652}"/>
              </a:ext>
            </a:extLst>
          </p:cNvPr>
          <p:cNvSpPr txBox="1"/>
          <p:nvPr/>
        </p:nvSpPr>
        <p:spPr>
          <a:xfrm>
            <a:off x="323259" y="2752695"/>
            <a:ext cx="635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895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DD5C2-C7AA-B826-72EC-9D234AA7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06B793-E9A5-4F99-F840-D6FE428374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832" y="2959454"/>
                <a:ext cx="5057868" cy="312932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800" dirty="0">
                    <a:solidFill>
                      <a:srgbClr val="F76212"/>
                    </a:solidFill>
                  </a:rPr>
                  <a:t>递归</a:t>
                </a:r>
                <a:r>
                  <a:rPr lang="zh-CN" altLang="en-US" sz="1800" dirty="0"/>
                  <a:t>对</a:t>
                </a:r>
                <a:r>
                  <a:rPr lang="en-US" altLang="zh-CN" sz="1800" dirty="0"/>
                  <a:t>pivot</a:t>
                </a:r>
                <a:r>
                  <a:rPr lang="zh-CN" altLang="en-US" sz="1800" dirty="0"/>
                  <a:t>左右两边的子数组执行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操作，直到子数组只剩下</a:t>
                </a:r>
                <a:r>
                  <a:rPr lang="en-US" altLang="zh-CN" sz="1800" dirty="0"/>
                  <a:t>1</a:t>
                </a:r>
                <a:r>
                  <a:rPr lang="zh-CN" altLang="en-US" sz="1800" dirty="0"/>
                  <a:t>个元素时终止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dirty="0"/>
                  <a:t>每一层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dirty="0"/>
                  <a:t>理想情况下每次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操作都将子数组均等地分为左右两部分，一共有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1800" dirty="0"/>
                  <a:t>层（最下面一层不需要执行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）。快速排序总的时间复杂度为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800" dirty="0"/>
                  <a:t>平均情况下时间复杂度也是这么多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dirty="0"/>
                  <a:t>最坏情况下，原始数组刚好逆序排列，每次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操作得到在右半部分都为空，一共有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06B793-E9A5-4F99-F840-D6FE42837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832" y="2959454"/>
                <a:ext cx="5057868" cy="3129326"/>
              </a:xfrm>
              <a:blipFill>
                <a:blip r:embed="rId2"/>
                <a:stretch>
                  <a:fillRect l="-844" t="-973" r="-965" b="-14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DCA6A26-D6C5-7F6B-6334-403B802B2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334244"/>
              </p:ext>
            </p:extLst>
          </p:nvPr>
        </p:nvGraphicFramePr>
        <p:xfrm>
          <a:off x="838200" y="1690688"/>
          <a:ext cx="2398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118139-8003-3180-59D9-6FD7AA795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48586"/>
              </p:ext>
            </p:extLst>
          </p:nvPr>
        </p:nvGraphicFramePr>
        <p:xfrm>
          <a:off x="4210498" y="1690688"/>
          <a:ext cx="1439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C1611FB-3DC5-23E5-1A02-205A11B6D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73507"/>
              </p:ext>
            </p:extLst>
          </p:nvPr>
        </p:nvGraphicFramePr>
        <p:xfrm>
          <a:off x="3472876" y="1690688"/>
          <a:ext cx="479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A987014-CB51-6A72-5E43-450FEF746712}"/>
              </a:ext>
            </a:extLst>
          </p:cNvPr>
          <p:cNvSpPr txBox="1"/>
          <p:nvPr/>
        </p:nvSpPr>
        <p:spPr>
          <a:xfrm>
            <a:off x="1480452" y="2548183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73AF9C-7456-15DC-D730-0B33B96012BD}"/>
              </a:ext>
            </a:extLst>
          </p:cNvPr>
          <p:cNvSpPr txBox="1"/>
          <p:nvPr/>
        </p:nvSpPr>
        <p:spPr>
          <a:xfrm>
            <a:off x="4373070" y="2548183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BB6CA49-D952-1E2B-B722-1695169C26A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037400" y="2061528"/>
            <a:ext cx="0" cy="486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C1A552C-5F83-A93B-AB52-29A119821A08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930018" y="2061528"/>
            <a:ext cx="0" cy="486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B63F4C58-71BA-AAA2-E120-1388407B2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05403"/>
              </p:ext>
            </p:extLst>
          </p:nvPr>
        </p:nvGraphicFramePr>
        <p:xfrm>
          <a:off x="7674039" y="2302251"/>
          <a:ext cx="274500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3919146859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2603413941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24478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15" name="表格 4">
            <a:extLst>
              <a:ext uri="{FF2B5EF4-FFF2-40B4-BE49-F238E27FC236}">
                <a16:creationId xmlns:a16="http://schemas.microsoft.com/office/drawing/2014/main" id="{AB3EAA20-0DE9-F670-A757-B201FD04C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961384"/>
              </p:ext>
            </p:extLst>
          </p:nvPr>
        </p:nvGraphicFramePr>
        <p:xfrm>
          <a:off x="7221306" y="3290204"/>
          <a:ext cx="1372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17" name="表格 4">
            <a:extLst>
              <a:ext uri="{FF2B5EF4-FFF2-40B4-BE49-F238E27FC236}">
                <a16:creationId xmlns:a16="http://schemas.microsoft.com/office/drawing/2014/main" id="{8157D8B8-1AE3-8565-F2C3-F019D30A7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8147"/>
              </p:ext>
            </p:extLst>
          </p:nvPr>
        </p:nvGraphicFramePr>
        <p:xfrm>
          <a:off x="9510372" y="3290204"/>
          <a:ext cx="1372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18" name="表格 4">
            <a:extLst>
              <a:ext uri="{FF2B5EF4-FFF2-40B4-BE49-F238E27FC236}">
                <a16:creationId xmlns:a16="http://schemas.microsoft.com/office/drawing/2014/main" id="{867E8646-1EE7-DBFF-EFEB-E004D196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876368"/>
              </p:ext>
            </p:extLst>
          </p:nvPr>
        </p:nvGraphicFramePr>
        <p:xfrm>
          <a:off x="7047781" y="4285099"/>
          <a:ext cx="6862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19" name="表格 4">
            <a:extLst>
              <a:ext uri="{FF2B5EF4-FFF2-40B4-BE49-F238E27FC236}">
                <a16:creationId xmlns:a16="http://schemas.microsoft.com/office/drawing/2014/main" id="{BC3EF2F3-9BBD-BF7B-6274-B1D63EC10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23155"/>
              </p:ext>
            </p:extLst>
          </p:nvPr>
        </p:nvGraphicFramePr>
        <p:xfrm>
          <a:off x="8208398" y="4285099"/>
          <a:ext cx="6862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85FDBE3C-494F-C8FF-F784-21B33D8F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230143"/>
              </p:ext>
            </p:extLst>
          </p:nvPr>
        </p:nvGraphicFramePr>
        <p:xfrm>
          <a:off x="9369015" y="4285099"/>
          <a:ext cx="6862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1" name="表格 4">
            <a:extLst>
              <a:ext uri="{FF2B5EF4-FFF2-40B4-BE49-F238E27FC236}">
                <a16:creationId xmlns:a16="http://schemas.microsoft.com/office/drawing/2014/main" id="{0172C027-530E-3FD3-C778-053ADEE23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543517"/>
              </p:ext>
            </p:extLst>
          </p:nvPr>
        </p:nvGraphicFramePr>
        <p:xfrm>
          <a:off x="10529632" y="4285099"/>
          <a:ext cx="6862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FB7B1CF6-BAAE-1888-B65A-9ADE3F54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12664"/>
              </p:ext>
            </p:extLst>
          </p:nvPr>
        </p:nvGraphicFramePr>
        <p:xfrm>
          <a:off x="6947338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3" name="表格 4">
            <a:extLst>
              <a:ext uri="{FF2B5EF4-FFF2-40B4-BE49-F238E27FC236}">
                <a16:creationId xmlns:a16="http://schemas.microsoft.com/office/drawing/2014/main" id="{847632AB-166D-CE71-6960-19FA0C6D4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601740"/>
              </p:ext>
            </p:extLst>
          </p:nvPr>
        </p:nvGraphicFramePr>
        <p:xfrm>
          <a:off x="7528570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4" name="表格 4">
            <a:extLst>
              <a:ext uri="{FF2B5EF4-FFF2-40B4-BE49-F238E27FC236}">
                <a16:creationId xmlns:a16="http://schemas.microsoft.com/office/drawing/2014/main" id="{48BE8CBD-1753-B8AE-FAB4-FDA105234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5869"/>
              </p:ext>
            </p:extLst>
          </p:nvPr>
        </p:nvGraphicFramePr>
        <p:xfrm>
          <a:off x="8109802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5" name="表格 4">
            <a:extLst>
              <a:ext uri="{FF2B5EF4-FFF2-40B4-BE49-F238E27FC236}">
                <a16:creationId xmlns:a16="http://schemas.microsoft.com/office/drawing/2014/main" id="{885880C8-AC73-7871-73FA-28D46BD04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283098"/>
              </p:ext>
            </p:extLst>
          </p:nvPr>
        </p:nvGraphicFramePr>
        <p:xfrm>
          <a:off x="8691034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6" name="表格 4">
            <a:extLst>
              <a:ext uri="{FF2B5EF4-FFF2-40B4-BE49-F238E27FC236}">
                <a16:creationId xmlns:a16="http://schemas.microsoft.com/office/drawing/2014/main" id="{D89B6C04-E9AE-2081-D142-82580659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44957"/>
              </p:ext>
            </p:extLst>
          </p:nvPr>
        </p:nvGraphicFramePr>
        <p:xfrm>
          <a:off x="9272266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0E552AE0-D27B-D85E-B416-055D55D2F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046084"/>
              </p:ext>
            </p:extLst>
          </p:nvPr>
        </p:nvGraphicFramePr>
        <p:xfrm>
          <a:off x="9853498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602A2C49-1174-48CC-9AC1-4FF033736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16839"/>
              </p:ext>
            </p:extLst>
          </p:nvPr>
        </p:nvGraphicFramePr>
        <p:xfrm>
          <a:off x="10434730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9" name="表格 4">
            <a:extLst>
              <a:ext uri="{FF2B5EF4-FFF2-40B4-BE49-F238E27FC236}">
                <a16:creationId xmlns:a16="http://schemas.microsoft.com/office/drawing/2014/main" id="{EF23E18A-171E-9C0D-1845-E9CFB8D2D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29774"/>
              </p:ext>
            </p:extLst>
          </p:nvPr>
        </p:nvGraphicFramePr>
        <p:xfrm>
          <a:off x="11015962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AC1DBF9-A0F0-B931-629E-BAADD22B77F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7907558" y="2673091"/>
            <a:ext cx="1138985" cy="617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905454C-63F2-B86F-5EFE-31AD1E7C28C3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9046543" y="2673091"/>
            <a:ext cx="1150081" cy="617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C32B643-C867-D2A4-96B4-44B4435CA34B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 flipH="1">
            <a:off x="8281365" y="4655939"/>
            <a:ext cx="270159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46BC937-B580-8B69-94FD-001E16E28403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7390907" y="4655939"/>
            <a:ext cx="309226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C29843-9042-45AA-3F18-BDA6285EDAA1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7118901" y="4655939"/>
            <a:ext cx="272006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4C8FDEE-6581-FBA4-7E80-AC389036AEF6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7907558" y="3661044"/>
            <a:ext cx="643966" cy="62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6D1A0D9-58AE-20F2-3521-8C69545CBA1E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7390907" y="3661044"/>
            <a:ext cx="516651" cy="62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300ED3-92BE-EB85-04A2-7B2552F57273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8551524" y="4655939"/>
            <a:ext cx="311073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D7476A4-0370-0F8B-CCA0-2300206F3ED9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9712141" y="4655939"/>
            <a:ext cx="312920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3814A89-3C85-C48C-C62C-984BED9AA116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9443829" y="4655939"/>
            <a:ext cx="268312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978E90F-97D1-E958-1FF5-FE083F65BF1F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flipH="1">
            <a:off x="10606293" y="4655939"/>
            <a:ext cx="266465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951518C-5CA6-154D-7DE6-BC5389F116A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10872758" y="4655939"/>
            <a:ext cx="314767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BB4481B-63E4-B6EF-B0DA-114423AF14B0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10196624" y="3661044"/>
            <a:ext cx="676134" cy="62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84AC044-F05A-F6DB-D94F-ADEB5C62CF4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9712141" y="3661044"/>
            <a:ext cx="484483" cy="62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D2976FA-6DC4-348B-9852-84726B0E4A3C}"/>
                  </a:ext>
                </a:extLst>
              </p:cNvPr>
              <p:cNvSpPr txBox="1"/>
              <p:nvPr/>
            </p:nvSpPr>
            <p:spPr>
              <a:xfrm>
                <a:off x="6292353" y="2649299"/>
                <a:ext cx="667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D2976FA-6DC4-348B-9852-84726B0E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53" y="2649299"/>
                <a:ext cx="667382" cy="369332"/>
              </a:xfrm>
              <a:prstGeom prst="rect">
                <a:avLst/>
              </a:prstGeom>
              <a:blipFill>
                <a:blip r:embed="rId3"/>
                <a:stretch>
                  <a:fillRect r="-8182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1A104881-D6D7-7ABE-4B4D-A2486ECEDD4B}"/>
                  </a:ext>
                </a:extLst>
              </p:cNvPr>
              <p:cNvSpPr txBox="1"/>
              <p:nvPr/>
            </p:nvSpPr>
            <p:spPr>
              <a:xfrm>
                <a:off x="6292353" y="4717414"/>
                <a:ext cx="667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1A104881-D6D7-7ABE-4B4D-A2486ECED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53" y="4717414"/>
                <a:ext cx="667382" cy="369332"/>
              </a:xfrm>
              <a:prstGeom prst="rect">
                <a:avLst/>
              </a:prstGeom>
              <a:blipFill>
                <a:blip r:embed="rId4"/>
                <a:stretch>
                  <a:fillRect r="-8182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55D443A0-06D5-7DDF-ADCD-02570015BE58}"/>
                  </a:ext>
                </a:extLst>
              </p:cNvPr>
              <p:cNvSpPr txBox="1"/>
              <p:nvPr/>
            </p:nvSpPr>
            <p:spPr>
              <a:xfrm>
                <a:off x="6288862" y="3704948"/>
                <a:ext cx="667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55D443A0-06D5-7DDF-ADCD-02570015B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62" y="3704948"/>
                <a:ext cx="667382" cy="369332"/>
              </a:xfrm>
              <a:prstGeom prst="rect">
                <a:avLst/>
              </a:prstGeom>
              <a:blipFill>
                <a:blip r:embed="rId5"/>
                <a:stretch>
                  <a:fillRect r="-917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B640A2D-A2A7-740A-E7AA-5CA0176A4D89}"/>
              </a:ext>
            </a:extLst>
          </p:cNvPr>
          <p:cNvSpPr txBox="1"/>
          <p:nvPr/>
        </p:nvSpPr>
        <p:spPr>
          <a:xfrm>
            <a:off x="5931391" y="1691442"/>
            <a:ext cx="372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左边都比它小，右边都比它大</a:t>
            </a:r>
          </a:p>
        </p:txBody>
      </p:sp>
    </p:spTree>
    <p:extLst>
      <p:ext uri="{BB962C8B-B14F-4D97-AF65-F5344CB8AC3E}">
        <p14:creationId xmlns:p14="http://schemas.microsoft.com/office/powerpoint/2010/main" val="2821821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711E6-CCCB-830A-5FC3-EFD37F5C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partition</a:t>
            </a:r>
            <a:r>
              <a:rPr lang="zh-CN" altLang="en-US" dirty="0"/>
              <a:t>操作找</a:t>
            </a:r>
            <a:r>
              <a:rPr lang="en-US" altLang="zh-CN" dirty="0" err="1"/>
              <a:t>topK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4A7B86D-DEF3-C17D-AF3B-11C21A9CC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06837"/>
              </p:ext>
            </p:extLst>
          </p:nvPr>
        </p:nvGraphicFramePr>
        <p:xfrm>
          <a:off x="3187119" y="3570486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6DDB0CF-C4E2-EE38-F1AE-9E85F5A88B90}"/>
              </a:ext>
            </a:extLst>
          </p:cNvPr>
          <p:cNvSpPr txBox="1"/>
          <p:nvPr/>
        </p:nvSpPr>
        <p:spPr>
          <a:xfrm>
            <a:off x="942170" y="3571994"/>
            <a:ext cx="203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一次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之后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45B07039-87B5-0D69-AC65-ABF9E4C062A5}"/>
              </a:ext>
            </a:extLst>
          </p:cNvPr>
          <p:cNvSpPr/>
          <p:nvPr/>
        </p:nvSpPr>
        <p:spPr>
          <a:xfrm rot="5400000">
            <a:off x="6720481" y="3310480"/>
            <a:ext cx="125234" cy="1442280"/>
          </a:xfrm>
          <a:prstGeom prst="rightBrace">
            <a:avLst>
              <a:gd name="adj1" fmla="val 3946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B800B7-5A9E-B472-BBEC-09BD1D092CF3}"/>
              </a:ext>
            </a:extLst>
          </p:cNvPr>
          <p:cNvSpPr/>
          <p:nvPr/>
        </p:nvSpPr>
        <p:spPr>
          <a:xfrm>
            <a:off x="7716937" y="5396570"/>
            <a:ext cx="854765" cy="370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0BF4A6-2CD3-9A77-3A6B-AB901D653D5F}"/>
              </a:ext>
            </a:extLst>
          </p:cNvPr>
          <p:cNvSpPr/>
          <p:nvPr/>
        </p:nvSpPr>
        <p:spPr>
          <a:xfrm>
            <a:off x="3620466" y="5366447"/>
            <a:ext cx="2874839" cy="370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右侧寻找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33DD3DA-0F17-BB2C-ABA1-E0CDABE45F45}"/>
              </a:ext>
            </a:extLst>
          </p:cNvPr>
          <p:cNvCxnSpPr>
            <a:cxnSpLocks/>
            <a:stCxn id="27" idx="2"/>
            <a:endCxn id="8" idx="0"/>
          </p:cNvCxnSpPr>
          <p:nvPr/>
        </p:nvCxnSpPr>
        <p:spPr>
          <a:xfrm>
            <a:off x="6765465" y="4430381"/>
            <a:ext cx="1378855" cy="966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90BC79A-56A8-01A1-7F79-F6ACC10680FA}"/>
              </a:ext>
            </a:extLst>
          </p:cNvPr>
          <p:cNvCxnSpPr>
            <a:cxnSpLocks/>
            <a:stCxn id="27" idx="2"/>
            <a:endCxn id="9" idx="0"/>
          </p:cNvCxnSpPr>
          <p:nvPr/>
        </p:nvCxnSpPr>
        <p:spPr>
          <a:xfrm flipH="1">
            <a:off x="5057886" y="4430381"/>
            <a:ext cx="1707579" cy="936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9BAECEFA-4A3A-6124-D193-503B47E3DB47}"/>
              </a:ext>
            </a:extLst>
          </p:cNvPr>
          <p:cNvSpPr/>
          <p:nvPr/>
        </p:nvSpPr>
        <p:spPr>
          <a:xfrm rot="16200000">
            <a:off x="6482269" y="2520840"/>
            <a:ext cx="133856" cy="1910082"/>
          </a:xfrm>
          <a:prstGeom prst="rightBrace">
            <a:avLst>
              <a:gd name="adj1" fmla="val 3946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B5628D-00D0-A8E3-1B7C-9BAB6E92C731}"/>
              </a:ext>
            </a:extLst>
          </p:cNvPr>
          <p:cNvSpPr/>
          <p:nvPr/>
        </p:nvSpPr>
        <p:spPr>
          <a:xfrm>
            <a:off x="3620466" y="1815461"/>
            <a:ext cx="2874839" cy="370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左侧寻找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 K-M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139864-8F79-7307-91CE-6BFA677C6622}"/>
              </a:ext>
            </a:extLst>
          </p:cNvPr>
          <p:cNvSpPr/>
          <p:nvPr/>
        </p:nvSpPr>
        <p:spPr>
          <a:xfrm>
            <a:off x="7510202" y="1815461"/>
            <a:ext cx="854765" cy="370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结束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EB8361E-317F-D64F-E482-C6154C5A0B89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549197" y="2186301"/>
            <a:ext cx="1388388" cy="930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39CCBD0-FAC0-770A-55E7-6E334FC3EA76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5057886" y="2186301"/>
            <a:ext cx="1491311" cy="930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84B2B68-DC88-BE6A-E5CB-D38A4C6546BB}"/>
              </a:ext>
            </a:extLst>
          </p:cNvPr>
          <p:cNvSpPr txBox="1"/>
          <p:nvPr/>
        </p:nvSpPr>
        <p:spPr>
          <a:xfrm>
            <a:off x="6010427" y="3117110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长度为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129CB6B-83A7-F951-A325-39FFCD9AC267}"/>
              </a:ext>
            </a:extLst>
          </p:cNvPr>
          <p:cNvSpPr txBox="1"/>
          <p:nvPr/>
        </p:nvSpPr>
        <p:spPr>
          <a:xfrm>
            <a:off x="6244328" y="406104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长度为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3CB9E8-4659-5635-839F-D6C0909E50A0}"/>
              </a:ext>
            </a:extLst>
          </p:cNvPr>
          <p:cNvSpPr txBox="1"/>
          <p:nvPr/>
        </p:nvSpPr>
        <p:spPr>
          <a:xfrm>
            <a:off x="7085283" y="4713310"/>
            <a:ext cx="6238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N=K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F695392-2B6D-51F1-280D-FC2A3CB45A15}"/>
              </a:ext>
            </a:extLst>
          </p:cNvPr>
          <p:cNvSpPr txBox="1"/>
          <p:nvPr/>
        </p:nvSpPr>
        <p:spPr>
          <a:xfrm>
            <a:off x="5715815" y="4685961"/>
            <a:ext cx="6238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N&gt;K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99D1EE2-E129-01DA-67DE-99B8343D0F4E}"/>
              </a:ext>
            </a:extLst>
          </p:cNvPr>
          <p:cNvSpPr txBox="1"/>
          <p:nvPr/>
        </p:nvSpPr>
        <p:spPr>
          <a:xfrm>
            <a:off x="5586418" y="2527772"/>
            <a:ext cx="6447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M&lt;K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69D4E78-E59E-E7A4-AAA4-99197D413E93}"/>
              </a:ext>
            </a:extLst>
          </p:cNvPr>
          <p:cNvSpPr txBox="1"/>
          <p:nvPr/>
        </p:nvSpPr>
        <p:spPr>
          <a:xfrm>
            <a:off x="6880349" y="2527518"/>
            <a:ext cx="6447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M=K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3F67C93C-31DB-838B-376B-325BCBA59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95766"/>
              </p:ext>
            </p:extLst>
          </p:nvPr>
        </p:nvGraphicFramePr>
        <p:xfrm>
          <a:off x="8371750" y="3573026"/>
          <a:ext cx="28780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N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40277A6-128A-5255-1E17-D51B93D2D177}"/>
              </a:ext>
            </a:extLst>
          </p:cNvPr>
          <p:cNvSpPr txBox="1"/>
          <p:nvPr/>
        </p:nvSpPr>
        <p:spPr>
          <a:xfrm>
            <a:off x="8615946" y="3188996"/>
            <a:ext cx="3321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0100F-5AFF-FE4C-D084-13B162595908}"/>
              </a:ext>
            </a:extLst>
          </p:cNvPr>
          <p:cNvSpPr txBox="1"/>
          <p:nvPr/>
        </p:nvSpPr>
        <p:spPr>
          <a:xfrm>
            <a:off x="9399358" y="3188996"/>
            <a:ext cx="3321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106034-D21B-B84D-FAF4-153B5026C272}"/>
              </a:ext>
            </a:extLst>
          </p:cNvPr>
          <p:cNvSpPr txBox="1"/>
          <p:nvPr/>
        </p:nvSpPr>
        <p:spPr>
          <a:xfrm>
            <a:off x="9893725" y="3188996"/>
            <a:ext cx="3321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713528-CE6E-29EE-E988-B946E5552766}"/>
              </a:ext>
            </a:extLst>
          </p:cNvPr>
          <p:cNvSpPr txBox="1"/>
          <p:nvPr/>
        </p:nvSpPr>
        <p:spPr>
          <a:xfrm>
            <a:off x="10614779" y="3188996"/>
            <a:ext cx="3321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C6F10D-40C2-6A5F-96A0-F5FE51DA1702}"/>
              </a:ext>
            </a:extLst>
          </p:cNvPr>
          <p:cNvSpPr txBox="1"/>
          <p:nvPr/>
        </p:nvSpPr>
        <p:spPr>
          <a:xfrm>
            <a:off x="9399358" y="3952269"/>
            <a:ext cx="9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M=N+1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67363B7-FF50-F8E7-282D-255969EE6449}"/>
              </a:ext>
            </a:extLst>
          </p:cNvPr>
          <p:cNvSpPr txBox="1"/>
          <p:nvPr/>
        </p:nvSpPr>
        <p:spPr>
          <a:xfrm>
            <a:off x="8803291" y="2819664"/>
            <a:ext cx="19479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取值的所有情况</a:t>
            </a:r>
          </a:p>
        </p:txBody>
      </p:sp>
    </p:spTree>
    <p:extLst>
      <p:ext uri="{BB962C8B-B14F-4D97-AF65-F5344CB8AC3E}">
        <p14:creationId xmlns:p14="http://schemas.microsoft.com/office/powerpoint/2010/main" val="3933536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BC5E4-AD59-1E6D-B272-08DFA1FF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C613D-C92B-2426-F5B2-28621C2D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053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堆是一棵完全二叉树，每一层都是从左到右依次放置元素，放满后才放下一层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大根堆：任意节点的值都大于等于其子节点。反之为小根堆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用数组来表示堆，把</a:t>
            </a:r>
            <a:r>
              <a:rPr kumimoji="1" lang="zh-CN" altLang="en-US" dirty="0"/>
              <a:t>二叉树里的元素逐层放入数组。</a:t>
            </a:r>
            <a:r>
              <a:rPr lang="zh-CN" altLang="en-US" dirty="0"/>
              <a:t>下标为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的结点的父结点下标为</a:t>
            </a:r>
            <a:r>
              <a:rPr lang="en-US" altLang="zh-CN" dirty="0"/>
              <a:t>(i-1)/2</a:t>
            </a:r>
            <a:r>
              <a:rPr lang="zh-CN" altLang="en-US" dirty="0"/>
              <a:t>，其左右子结点分别为 </a:t>
            </a:r>
            <a:r>
              <a:rPr lang="en-US" altLang="zh-CN" dirty="0"/>
              <a:t>(2i + 1)</a:t>
            </a:r>
            <a:r>
              <a:rPr lang="zh-CN" altLang="en-US" dirty="0"/>
              <a:t>、</a:t>
            </a:r>
            <a:r>
              <a:rPr lang="en-US" altLang="zh-CN" dirty="0"/>
              <a:t>(2i + 2)</a:t>
            </a:r>
            <a:r>
              <a:rPr lang="zh-CN" altLang="en-US" dirty="0"/>
              <a:t>。左孩子下标为奇数，右孩子下标为偶数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C7EC16-8295-633A-0CA4-CC1ACF9A2819}"/>
              </a:ext>
            </a:extLst>
          </p:cNvPr>
          <p:cNvSpPr txBox="1"/>
          <p:nvPr/>
        </p:nvSpPr>
        <p:spPr>
          <a:xfrm>
            <a:off x="3719388" y="366820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9BE65C-B95E-DDF0-BB39-B7339470ABE8}"/>
              </a:ext>
            </a:extLst>
          </p:cNvPr>
          <p:cNvSpPr txBox="1"/>
          <p:nvPr/>
        </p:nvSpPr>
        <p:spPr>
          <a:xfrm>
            <a:off x="2784391" y="459907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B29C30-7491-BCE4-3346-A73AA1BEE711}"/>
              </a:ext>
            </a:extLst>
          </p:cNvPr>
          <p:cNvSpPr txBox="1"/>
          <p:nvPr/>
        </p:nvSpPr>
        <p:spPr>
          <a:xfrm>
            <a:off x="2207743" y="55093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B3C74F-9AF0-8010-2F8E-9F7E598086BA}"/>
              </a:ext>
            </a:extLst>
          </p:cNvPr>
          <p:cNvSpPr txBox="1"/>
          <p:nvPr/>
        </p:nvSpPr>
        <p:spPr>
          <a:xfrm>
            <a:off x="3323748" y="55093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86D20E-C12E-2894-1BCC-ADD0FD0FF17F}"/>
              </a:ext>
            </a:extLst>
          </p:cNvPr>
          <p:cNvSpPr txBox="1"/>
          <p:nvPr/>
        </p:nvSpPr>
        <p:spPr>
          <a:xfrm>
            <a:off x="4934471" y="459907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7CEA72-6468-540A-B128-C8290F95E6C5}"/>
              </a:ext>
            </a:extLst>
          </p:cNvPr>
          <p:cNvSpPr txBox="1"/>
          <p:nvPr/>
        </p:nvSpPr>
        <p:spPr>
          <a:xfrm>
            <a:off x="4291694" y="55093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线连接符 10">
            <a:extLst>
              <a:ext uri="{FF2B5EF4-FFF2-40B4-BE49-F238E27FC236}">
                <a16:creationId xmlns:a16="http://schemas.microsoft.com/office/drawing/2014/main" id="{9143B1EE-E4CB-AB83-7E57-ABF735C6585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019391" y="4068313"/>
            <a:ext cx="934997" cy="530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FBC0D51-61A4-48CD-9508-101DFA2CFA1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954388" y="4068313"/>
            <a:ext cx="1215083" cy="530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id="{D392DB54-6BAA-DDFE-B7D2-B91105A49A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442743" y="4999188"/>
            <a:ext cx="576648" cy="510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7">
            <a:extLst>
              <a:ext uri="{FF2B5EF4-FFF2-40B4-BE49-F238E27FC236}">
                <a16:creationId xmlns:a16="http://schemas.microsoft.com/office/drawing/2014/main" id="{D994960B-CC91-B6C6-9355-B548A5D3ACF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019391" y="4999188"/>
            <a:ext cx="539357" cy="510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连接符 20">
            <a:extLst>
              <a:ext uri="{FF2B5EF4-FFF2-40B4-BE49-F238E27FC236}">
                <a16:creationId xmlns:a16="http://schemas.microsoft.com/office/drawing/2014/main" id="{6E7C8C4D-1678-0650-38B5-2F83DB125BB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526694" y="4999188"/>
            <a:ext cx="642777" cy="510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表格 24">
            <a:extLst>
              <a:ext uri="{FF2B5EF4-FFF2-40B4-BE49-F238E27FC236}">
                <a16:creationId xmlns:a16="http://schemas.microsoft.com/office/drawing/2014/main" id="{58205CBA-290F-4FDD-547D-76001939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694424"/>
              </p:ext>
            </p:extLst>
          </p:nvPr>
        </p:nvGraphicFramePr>
        <p:xfrm>
          <a:off x="6673580" y="4438438"/>
          <a:ext cx="3520746" cy="958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791">
                  <a:extLst>
                    <a:ext uri="{9D8B030D-6E8A-4147-A177-3AD203B41FA5}">
                      <a16:colId xmlns:a16="http://schemas.microsoft.com/office/drawing/2014/main" val="2262381239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2891194627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4025747470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751199071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300230088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3408896099"/>
                    </a:ext>
                  </a:extLst>
                </a:gridCol>
              </a:tblGrid>
              <a:tr h="4091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58264"/>
                  </a:ext>
                </a:extLst>
              </a:tr>
              <a:tr h="501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15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49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30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62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46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490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8EAA7-B511-9441-89B0-E70B7CBD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插入元素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0077CC-8284-595B-D1A3-7DFFF56A17FB}"/>
              </a:ext>
            </a:extLst>
          </p:cNvPr>
          <p:cNvGrpSpPr/>
          <p:nvPr/>
        </p:nvGrpSpPr>
        <p:grpSpPr>
          <a:xfrm>
            <a:off x="2698667" y="1388740"/>
            <a:ext cx="3628066" cy="2241266"/>
            <a:chOff x="2662886" y="1015029"/>
            <a:chExt cx="3628066" cy="22412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6F9F4DA-F2DA-5104-9E9E-5612746C396C}"/>
                </a:ext>
              </a:extLst>
            </p:cNvPr>
            <p:cNvSpPr txBox="1"/>
            <p:nvPr/>
          </p:nvSpPr>
          <p:spPr>
            <a:xfrm>
              <a:off x="4174531" y="101502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C754B8-4DA5-7E8E-0CF0-D98EE73E2DF8}"/>
                </a:ext>
              </a:extLst>
            </p:cNvPr>
            <p:cNvSpPr txBox="1"/>
            <p:nvPr/>
          </p:nvSpPr>
          <p:spPr>
            <a:xfrm>
              <a:off x="3239534" y="194590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5B24C3-B4AE-3478-F8AC-804DC60DFDA2}"/>
                </a:ext>
              </a:extLst>
            </p:cNvPr>
            <p:cNvSpPr txBox="1"/>
            <p:nvPr/>
          </p:nvSpPr>
          <p:spPr>
            <a:xfrm>
              <a:off x="2662886" y="285618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F06877B-366C-6D3B-DE13-6B765D7E6529}"/>
                </a:ext>
              </a:extLst>
            </p:cNvPr>
            <p:cNvSpPr txBox="1"/>
            <p:nvPr/>
          </p:nvSpPr>
          <p:spPr>
            <a:xfrm>
              <a:off x="3778891" y="285618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2C13DF3-6B89-46D5-51E0-4F53F237FA3C}"/>
                </a:ext>
              </a:extLst>
            </p:cNvPr>
            <p:cNvSpPr txBox="1"/>
            <p:nvPr/>
          </p:nvSpPr>
          <p:spPr>
            <a:xfrm>
              <a:off x="5389614" y="194590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000790A-2D10-C818-4D3A-670F6A1AB251}"/>
                </a:ext>
              </a:extLst>
            </p:cNvPr>
            <p:cNvSpPr txBox="1"/>
            <p:nvPr/>
          </p:nvSpPr>
          <p:spPr>
            <a:xfrm>
              <a:off x="4746837" y="285618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AF55429A-A04B-01CC-DDBE-5D531384F2F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458504" y="1384361"/>
              <a:ext cx="934997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617C1899-50A9-B4EF-F864-37E250AB996D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4393501" y="1384361"/>
              <a:ext cx="1215083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4">
              <a:extLst>
                <a:ext uri="{FF2B5EF4-FFF2-40B4-BE49-F238E27FC236}">
                  <a16:creationId xmlns:a16="http://schemas.microsoft.com/office/drawing/2014/main" id="{1089AED2-1E9C-0280-1E2D-215EF00361E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2881856" y="2315236"/>
              <a:ext cx="576648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7">
              <a:extLst>
                <a:ext uri="{FF2B5EF4-FFF2-40B4-BE49-F238E27FC236}">
                  <a16:creationId xmlns:a16="http://schemas.microsoft.com/office/drawing/2014/main" id="{03950CF0-60ED-47FC-B695-71C84C6BD8B9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3458504" y="2315236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20">
              <a:extLst>
                <a:ext uri="{FF2B5EF4-FFF2-40B4-BE49-F238E27FC236}">
                  <a16:creationId xmlns:a16="http://schemas.microsoft.com/office/drawing/2014/main" id="{F0A62764-5592-8F98-37A8-EF4B4D80691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4965807" y="2315236"/>
              <a:ext cx="64277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E55036-02E2-BE57-7B99-53B9903CDA56}"/>
                </a:ext>
              </a:extLst>
            </p:cNvPr>
            <p:cNvSpPr/>
            <p:nvPr/>
          </p:nvSpPr>
          <p:spPr>
            <a:xfrm>
              <a:off x="5820952" y="2856185"/>
              <a:ext cx="47000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7" name="直线连接符 33">
              <a:extLst>
                <a:ext uri="{FF2B5EF4-FFF2-40B4-BE49-F238E27FC236}">
                  <a16:creationId xmlns:a16="http://schemas.microsoft.com/office/drawing/2014/main" id="{A9ADE0E5-D436-0CE0-45E0-37919EFBEDB2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>
              <a:off x="5608584" y="2315236"/>
              <a:ext cx="447368" cy="540949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C206CF7-CEB3-0345-410F-D4D32C28C2C4}"/>
              </a:ext>
            </a:extLst>
          </p:cNvPr>
          <p:cNvGrpSpPr/>
          <p:nvPr/>
        </p:nvGrpSpPr>
        <p:grpSpPr>
          <a:xfrm>
            <a:off x="6961405" y="3975417"/>
            <a:ext cx="3856419" cy="2210488"/>
            <a:chOff x="6925624" y="3601706"/>
            <a:chExt cx="3856419" cy="221048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318F4E-DFD5-1772-A9B0-7AF8ED46AD49}"/>
                </a:ext>
              </a:extLst>
            </p:cNvPr>
            <p:cNvSpPr txBox="1"/>
            <p:nvPr/>
          </p:nvSpPr>
          <p:spPr>
            <a:xfrm>
              <a:off x="8437269" y="360170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DA69850-3EDE-C4F2-F205-79F2B4EE3F20}"/>
                </a:ext>
              </a:extLst>
            </p:cNvPr>
            <p:cNvSpPr txBox="1"/>
            <p:nvPr/>
          </p:nvSpPr>
          <p:spPr>
            <a:xfrm>
              <a:off x="7502272" y="45325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19BCF2F-34E9-714B-ADBA-9B8EA9409075}"/>
                </a:ext>
              </a:extLst>
            </p:cNvPr>
            <p:cNvSpPr txBox="1"/>
            <p:nvPr/>
          </p:nvSpPr>
          <p:spPr>
            <a:xfrm>
              <a:off x="6925624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581D1E1-11D6-822D-3ECB-D57B5D7FBBD8}"/>
                </a:ext>
              </a:extLst>
            </p:cNvPr>
            <p:cNvSpPr txBox="1"/>
            <p:nvPr/>
          </p:nvSpPr>
          <p:spPr>
            <a:xfrm>
              <a:off x="8041629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EF1997F-EFC2-B04D-C5C3-49D6D0381567}"/>
                </a:ext>
              </a:extLst>
            </p:cNvPr>
            <p:cNvSpPr txBox="1"/>
            <p:nvPr/>
          </p:nvSpPr>
          <p:spPr>
            <a:xfrm>
              <a:off x="9652352" y="45325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133C6A-C7E0-1A1B-B2BA-AD00D2251824}"/>
                </a:ext>
              </a:extLst>
            </p:cNvPr>
            <p:cNvSpPr txBox="1"/>
            <p:nvPr/>
          </p:nvSpPr>
          <p:spPr>
            <a:xfrm>
              <a:off x="9009575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5" name="直线连接符 55">
              <a:extLst>
                <a:ext uri="{FF2B5EF4-FFF2-40B4-BE49-F238E27FC236}">
                  <a16:creationId xmlns:a16="http://schemas.microsoft.com/office/drawing/2014/main" id="{5DD60609-1819-DB95-7272-EE543E4824BB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 flipH="1">
              <a:off x="7721242" y="3971038"/>
              <a:ext cx="871679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连接符 56">
              <a:extLst>
                <a:ext uri="{FF2B5EF4-FFF2-40B4-BE49-F238E27FC236}">
                  <a16:creationId xmlns:a16="http://schemas.microsoft.com/office/drawing/2014/main" id="{0B6B6580-6572-1CF0-784D-BA97BDA3B920}"/>
                </a:ext>
              </a:extLst>
            </p:cNvPr>
            <p:cNvCxnSpPr>
              <a:cxnSpLocks/>
              <a:stCxn id="19" idx="2"/>
              <a:endCxn id="23" idx="0"/>
            </p:cNvCxnSpPr>
            <p:nvPr/>
          </p:nvCxnSpPr>
          <p:spPr>
            <a:xfrm>
              <a:off x="8592921" y="3971038"/>
              <a:ext cx="1278401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连接符 57">
              <a:extLst>
                <a:ext uri="{FF2B5EF4-FFF2-40B4-BE49-F238E27FC236}">
                  <a16:creationId xmlns:a16="http://schemas.microsoft.com/office/drawing/2014/main" id="{C0DB82E4-E145-60CE-3488-DF7839A00293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 flipH="1">
              <a:off x="7144594" y="4901913"/>
              <a:ext cx="576648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连接符 58">
              <a:extLst>
                <a:ext uri="{FF2B5EF4-FFF2-40B4-BE49-F238E27FC236}">
                  <a16:creationId xmlns:a16="http://schemas.microsoft.com/office/drawing/2014/main" id="{2ECC7DB2-29A5-CE7E-F731-033AFDBE921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7721242" y="4901913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连接符 59">
              <a:extLst>
                <a:ext uri="{FF2B5EF4-FFF2-40B4-BE49-F238E27FC236}">
                  <a16:creationId xmlns:a16="http://schemas.microsoft.com/office/drawing/2014/main" id="{B5C9F867-EE7C-8630-F41B-F26A08D79686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 flipH="1">
              <a:off x="9228545" y="4901913"/>
              <a:ext cx="64277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BE62B2B-FD98-9B82-C4E8-6FD8A4DB8E0D}"/>
                </a:ext>
              </a:extLst>
            </p:cNvPr>
            <p:cNvSpPr txBox="1"/>
            <p:nvPr/>
          </p:nvSpPr>
          <p:spPr>
            <a:xfrm>
              <a:off x="10344103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1" name="直线连接符 61">
              <a:extLst>
                <a:ext uri="{FF2B5EF4-FFF2-40B4-BE49-F238E27FC236}">
                  <a16:creationId xmlns:a16="http://schemas.microsoft.com/office/drawing/2014/main" id="{10B16578-0616-A67F-650D-FA38FE60B920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>
              <a:off x="9871322" y="4901913"/>
              <a:ext cx="691751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363A792-E12D-3B23-649B-DF329B991F1D}"/>
              </a:ext>
            </a:extLst>
          </p:cNvPr>
          <p:cNvSpPr txBox="1"/>
          <p:nvPr/>
        </p:nvSpPr>
        <p:spPr>
          <a:xfrm>
            <a:off x="8331063" y="148810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1BE61B4-EDBF-6D9C-8802-502F8002D466}"/>
              </a:ext>
            </a:extLst>
          </p:cNvPr>
          <p:cNvSpPr txBox="1"/>
          <p:nvPr/>
        </p:nvSpPr>
        <p:spPr>
          <a:xfrm>
            <a:off x="7396066" y="24189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3AE0E6E-3ABC-A5F8-6329-5B361D888C41}"/>
              </a:ext>
            </a:extLst>
          </p:cNvPr>
          <p:cNvSpPr txBox="1"/>
          <p:nvPr/>
        </p:nvSpPr>
        <p:spPr>
          <a:xfrm>
            <a:off x="6819418" y="332926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B0303F8-9D65-658E-B77A-BAE4578C8B44}"/>
              </a:ext>
            </a:extLst>
          </p:cNvPr>
          <p:cNvSpPr txBox="1"/>
          <p:nvPr/>
        </p:nvSpPr>
        <p:spPr>
          <a:xfrm>
            <a:off x="7935423" y="332926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F7788B4-37DD-4BF4-06D8-738B8D19B609}"/>
              </a:ext>
            </a:extLst>
          </p:cNvPr>
          <p:cNvSpPr txBox="1"/>
          <p:nvPr/>
        </p:nvSpPr>
        <p:spPr>
          <a:xfrm>
            <a:off x="9546146" y="24189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D3D803E-A034-913B-B0C0-AEC1CACF3293}"/>
              </a:ext>
            </a:extLst>
          </p:cNvPr>
          <p:cNvSpPr txBox="1"/>
          <p:nvPr/>
        </p:nvSpPr>
        <p:spPr>
          <a:xfrm>
            <a:off x="9030592" y="332926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9" name="直线连接符 26">
            <a:extLst>
              <a:ext uri="{FF2B5EF4-FFF2-40B4-BE49-F238E27FC236}">
                <a16:creationId xmlns:a16="http://schemas.microsoft.com/office/drawing/2014/main" id="{AE0E13C9-0D6D-B9B4-0436-D285E9C0DBEF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7615036" y="1857441"/>
            <a:ext cx="934997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27">
            <a:extLst>
              <a:ext uri="{FF2B5EF4-FFF2-40B4-BE49-F238E27FC236}">
                <a16:creationId xmlns:a16="http://schemas.microsoft.com/office/drawing/2014/main" id="{2134233E-E226-79AF-B495-0CC81D3B605F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8550033" y="1857441"/>
            <a:ext cx="1215083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28">
            <a:extLst>
              <a:ext uri="{FF2B5EF4-FFF2-40B4-BE49-F238E27FC236}">
                <a16:creationId xmlns:a16="http://schemas.microsoft.com/office/drawing/2014/main" id="{1B584424-4DFA-A481-E3F8-9BF285683B6A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7038388" y="2788316"/>
            <a:ext cx="57664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29">
            <a:extLst>
              <a:ext uri="{FF2B5EF4-FFF2-40B4-BE49-F238E27FC236}">
                <a16:creationId xmlns:a16="http://schemas.microsoft.com/office/drawing/2014/main" id="{BA988DF4-1AE7-03A8-B16F-C307FAEBA671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7615036" y="2788316"/>
            <a:ext cx="53935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30">
            <a:extLst>
              <a:ext uri="{FF2B5EF4-FFF2-40B4-BE49-F238E27FC236}">
                <a16:creationId xmlns:a16="http://schemas.microsoft.com/office/drawing/2014/main" id="{60F88E4B-5BC7-A113-8E16-326DC9E30472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9249562" y="2788316"/>
            <a:ext cx="515554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9CF2227-9188-507E-D4D8-7D4F2045702A}"/>
              </a:ext>
            </a:extLst>
          </p:cNvPr>
          <p:cNvSpPr txBox="1"/>
          <p:nvPr/>
        </p:nvSpPr>
        <p:spPr>
          <a:xfrm>
            <a:off x="10174286" y="33292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5" name="直线连接符 32">
            <a:extLst>
              <a:ext uri="{FF2B5EF4-FFF2-40B4-BE49-F238E27FC236}">
                <a16:creationId xmlns:a16="http://schemas.microsoft.com/office/drawing/2014/main" id="{E91D4EB4-CC45-DE06-8C43-F2648E96F2E9}"/>
              </a:ext>
            </a:extLst>
          </p:cNvPr>
          <p:cNvCxnSpPr>
            <a:cxnSpLocks/>
            <a:stCxn id="37" idx="2"/>
            <a:endCxn id="44" idx="0"/>
          </p:cNvCxnSpPr>
          <p:nvPr/>
        </p:nvCxnSpPr>
        <p:spPr>
          <a:xfrm>
            <a:off x="9765116" y="2788316"/>
            <a:ext cx="564822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D7A9F14-436B-3601-D7C8-03ED0B93EC35}"/>
              </a:ext>
            </a:extLst>
          </p:cNvPr>
          <p:cNvSpPr txBox="1"/>
          <p:nvPr/>
        </p:nvSpPr>
        <p:spPr>
          <a:xfrm>
            <a:off x="4108596" y="39754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151C08F-0A2B-D61A-B666-73CECDDA6527}"/>
              </a:ext>
            </a:extLst>
          </p:cNvPr>
          <p:cNvSpPr txBox="1"/>
          <p:nvPr/>
        </p:nvSpPr>
        <p:spPr>
          <a:xfrm>
            <a:off x="3392261" y="490629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CB88964-3C68-A1EE-7EC4-F631E774CE95}"/>
              </a:ext>
            </a:extLst>
          </p:cNvPr>
          <p:cNvSpPr txBox="1"/>
          <p:nvPr/>
        </p:nvSpPr>
        <p:spPr>
          <a:xfrm>
            <a:off x="2998494" y="58165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EBE2522-CCB7-6F67-7010-A672465B2F9B}"/>
              </a:ext>
            </a:extLst>
          </p:cNvPr>
          <p:cNvSpPr txBox="1"/>
          <p:nvPr/>
        </p:nvSpPr>
        <p:spPr>
          <a:xfrm>
            <a:off x="3712956" y="58165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6B1A18F-AAB4-DD00-B791-44F657E41A49}"/>
              </a:ext>
            </a:extLst>
          </p:cNvPr>
          <p:cNvSpPr txBox="1"/>
          <p:nvPr/>
        </p:nvSpPr>
        <p:spPr>
          <a:xfrm>
            <a:off x="5140798" y="49062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DF2081A-B237-A97E-12E6-883E289E77A6}"/>
              </a:ext>
            </a:extLst>
          </p:cNvPr>
          <p:cNvSpPr txBox="1"/>
          <p:nvPr/>
        </p:nvSpPr>
        <p:spPr>
          <a:xfrm>
            <a:off x="4680902" y="58165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4" name="直线连接符 42">
            <a:extLst>
              <a:ext uri="{FF2B5EF4-FFF2-40B4-BE49-F238E27FC236}">
                <a16:creationId xmlns:a16="http://schemas.microsoft.com/office/drawing/2014/main" id="{06B42309-AF68-90A5-66CA-A4C201A50727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 flipH="1">
            <a:off x="3611231" y="4344749"/>
            <a:ext cx="716335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线连接符 43">
            <a:extLst>
              <a:ext uri="{FF2B5EF4-FFF2-40B4-BE49-F238E27FC236}">
                <a16:creationId xmlns:a16="http://schemas.microsoft.com/office/drawing/2014/main" id="{7240D634-DFC0-44E0-BBC9-4DEF0C775AFD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4327566" y="4344749"/>
            <a:ext cx="968884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线连接符 44">
            <a:extLst>
              <a:ext uri="{FF2B5EF4-FFF2-40B4-BE49-F238E27FC236}">
                <a16:creationId xmlns:a16="http://schemas.microsoft.com/office/drawing/2014/main" id="{F7928CD4-35D0-CDEF-D70D-9181F98B70D5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flipH="1">
            <a:off x="3217464" y="5275624"/>
            <a:ext cx="39376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线连接符 45">
            <a:extLst>
              <a:ext uri="{FF2B5EF4-FFF2-40B4-BE49-F238E27FC236}">
                <a16:creationId xmlns:a16="http://schemas.microsoft.com/office/drawing/2014/main" id="{789D6947-F345-0477-176A-570B886A67BB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>
            <a:off x="3611231" y="5275624"/>
            <a:ext cx="320695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线连接符 46">
            <a:extLst>
              <a:ext uri="{FF2B5EF4-FFF2-40B4-BE49-F238E27FC236}">
                <a16:creationId xmlns:a16="http://schemas.microsoft.com/office/drawing/2014/main" id="{70061857-11C4-4BFE-1E6F-F97D4A0FAC25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 flipH="1">
            <a:off x="4899872" y="5275624"/>
            <a:ext cx="39657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3F865DCC-3E04-D8E7-5253-B63DA9CFE045}"/>
              </a:ext>
            </a:extLst>
          </p:cNvPr>
          <p:cNvSpPr txBox="1"/>
          <p:nvPr/>
        </p:nvSpPr>
        <p:spPr>
          <a:xfrm>
            <a:off x="5645692" y="58165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0" name="直线连接符 48">
            <a:extLst>
              <a:ext uri="{FF2B5EF4-FFF2-40B4-BE49-F238E27FC236}">
                <a16:creationId xmlns:a16="http://schemas.microsoft.com/office/drawing/2014/main" id="{DB0A0A1A-77F7-5BF4-6BFE-6F1B1FE4424E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>
          <a:xfrm>
            <a:off x="5296450" y="5275624"/>
            <a:ext cx="568212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CB890F8-54B9-A151-FC5C-BAB95BF75529}"/>
                  </a:ext>
                </a:extLst>
              </p:cNvPr>
              <p:cNvSpPr txBox="1"/>
              <p:nvPr/>
            </p:nvSpPr>
            <p:spPr>
              <a:xfrm>
                <a:off x="1313112" y="1647463"/>
                <a:ext cx="738664" cy="4538442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7621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向上调整</a:t>
                </a:r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，最多调整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𝑙𝑜𝑔𝑁</m:t>
                    </m:r>
                  </m:oMath>
                </a14:m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个矩形区域（不需要考虑兄弟节点），中途不需要向下调整</a:t>
                </a: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CB890F8-54B9-A151-FC5C-BAB95BF7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112" y="1647463"/>
                <a:ext cx="738664" cy="4538442"/>
              </a:xfrm>
              <a:prstGeom prst="rect">
                <a:avLst/>
              </a:prstGeom>
              <a:blipFill>
                <a:blip r:embed="rId2"/>
                <a:stretch>
                  <a:fillRect l="-6557" t="-2148" b="-1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41E1D003-A5EE-89C9-B63D-9F17124ECFFC}"/>
              </a:ext>
            </a:extLst>
          </p:cNvPr>
          <p:cNvSpPr/>
          <p:nvPr/>
        </p:nvSpPr>
        <p:spPr>
          <a:xfrm rot="19443167">
            <a:off x="9816382" y="2242575"/>
            <a:ext cx="462291" cy="1526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1013A49-9A11-F0F3-E472-84070D050A6D}"/>
              </a:ext>
            </a:extLst>
          </p:cNvPr>
          <p:cNvSpPr/>
          <p:nvPr/>
        </p:nvSpPr>
        <p:spPr>
          <a:xfrm rot="18614650">
            <a:off x="4567001" y="3695285"/>
            <a:ext cx="462291" cy="1810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74213-6D52-99C6-EB10-4A1B4838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删除堆顶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A4FCDB-EEAA-358B-55F1-ED76E6E358DB}"/>
              </a:ext>
            </a:extLst>
          </p:cNvPr>
          <p:cNvSpPr txBox="1"/>
          <p:nvPr/>
        </p:nvSpPr>
        <p:spPr>
          <a:xfrm>
            <a:off x="4008608" y="1476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B8DD04-9691-B058-458E-4B73D5933D86}"/>
              </a:ext>
            </a:extLst>
          </p:cNvPr>
          <p:cNvSpPr txBox="1"/>
          <p:nvPr/>
        </p:nvSpPr>
        <p:spPr>
          <a:xfrm>
            <a:off x="3073611" y="24075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78A48C-A052-C4DE-3696-A48945DAB25D}"/>
              </a:ext>
            </a:extLst>
          </p:cNvPr>
          <p:cNvSpPr txBox="1"/>
          <p:nvPr/>
        </p:nvSpPr>
        <p:spPr>
          <a:xfrm>
            <a:off x="2496963" y="33178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756622-A14A-1E6B-19A7-91EB274ADB7E}"/>
              </a:ext>
            </a:extLst>
          </p:cNvPr>
          <p:cNvSpPr txBox="1"/>
          <p:nvPr/>
        </p:nvSpPr>
        <p:spPr>
          <a:xfrm>
            <a:off x="3612968" y="33178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815398-3696-33B9-35AB-A6EF7B369618}"/>
              </a:ext>
            </a:extLst>
          </p:cNvPr>
          <p:cNvSpPr txBox="1"/>
          <p:nvPr/>
        </p:nvSpPr>
        <p:spPr>
          <a:xfrm>
            <a:off x="5223691" y="24075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A36D61-82FA-874E-2D7C-6C715B8B847A}"/>
              </a:ext>
            </a:extLst>
          </p:cNvPr>
          <p:cNvSpPr txBox="1"/>
          <p:nvPr/>
        </p:nvSpPr>
        <p:spPr>
          <a:xfrm>
            <a:off x="4580914" y="33178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线连接符 55">
            <a:extLst>
              <a:ext uri="{FF2B5EF4-FFF2-40B4-BE49-F238E27FC236}">
                <a16:creationId xmlns:a16="http://schemas.microsoft.com/office/drawing/2014/main" id="{6FDCF271-3629-C895-97FA-8508172C5F46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294184" y="1846000"/>
            <a:ext cx="870877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56">
            <a:extLst>
              <a:ext uri="{FF2B5EF4-FFF2-40B4-BE49-F238E27FC236}">
                <a16:creationId xmlns:a16="http://schemas.microsoft.com/office/drawing/2014/main" id="{03FCB3FA-51C7-EE55-7834-3065142EAB95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165061" y="1846000"/>
            <a:ext cx="1279203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57">
            <a:extLst>
              <a:ext uri="{FF2B5EF4-FFF2-40B4-BE49-F238E27FC236}">
                <a16:creationId xmlns:a16="http://schemas.microsoft.com/office/drawing/2014/main" id="{BC314B2B-99B7-3A82-80D4-ED43CBD86B2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717536" y="2776875"/>
            <a:ext cx="57664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58">
            <a:extLst>
              <a:ext uri="{FF2B5EF4-FFF2-40B4-BE49-F238E27FC236}">
                <a16:creationId xmlns:a16="http://schemas.microsoft.com/office/drawing/2014/main" id="{35D07C4F-0841-4FDE-6125-C18BD041FEC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294184" y="2776875"/>
            <a:ext cx="53935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连接符 59">
            <a:extLst>
              <a:ext uri="{FF2B5EF4-FFF2-40B4-BE49-F238E27FC236}">
                <a16:creationId xmlns:a16="http://schemas.microsoft.com/office/drawing/2014/main" id="{8CC38532-E91C-E48D-3172-153CB82A66E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801487" y="2776875"/>
            <a:ext cx="64277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AF670E7-154F-64AD-9CFF-3630263C1927}"/>
              </a:ext>
            </a:extLst>
          </p:cNvPr>
          <p:cNvSpPr txBox="1"/>
          <p:nvPr/>
        </p:nvSpPr>
        <p:spPr>
          <a:xfrm>
            <a:off x="5915442" y="33178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线连接符 61">
            <a:extLst>
              <a:ext uri="{FF2B5EF4-FFF2-40B4-BE49-F238E27FC236}">
                <a16:creationId xmlns:a16="http://schemas.microsoft.com/office/drawing/2014/main" id="{C6F09969-566A-AEBD-F37E-6A711F027BC2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5444264" y="2776875"/>
            <a:ext cx="691751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D542565-2EE6-57CA-B4C7-AB835198C40B}"/>
              </a:ext>
            </a:extLst>
          </p:cNvPr>
          <p:cNvSpPr txBox="1"/>
          <p:nvPr/>
        </p:nvSpPr>
        <p:spPr>
          <a:xfrm>
            <a:off x="2184327" y="4028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线连接符 70">
            <a:extLst>
              <a:ext uri="{FF2B5EF4-FFF2-40B4-BE49-F238E27FC236}">
                <a16:creationId xmlns:a16="http://schemas.microsoft.com/office/drawing/2014/main" id="{94B7B5BF-A0A2-4A8E-9871-8867CE22E397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2404900" y="3687156"/>
            <a:ext cx="312636" cy="340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0405441-CEBE-3EC8-B39E-846DEE7B4174}"/>
              </a:ext>
            </a:extLst>
          </p:cNvPr>
          <p:cNvSpPr txBox="1"/>
          <p:nvPr/>
        </p:nvSpPr>
        <p:spPr>
          <a:xfrm>
            <a:off x="8606861" y="16466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5DF951-B508-061B-543B-D8287228FC2A}"/>
              </a:ext>
            </a:extLst>
          </p:cNvPr>
          <p:cNvSpPr txBox="1"/>
          <p:nvPr/>
        </p:nvSpPr>
        <p:spPr>
          <a:xfrm>
            <a:off x="7795111" y="25774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CCBBE0-720C-43D8-8B9F-7EF6EFBAD6C4}"/>
              </a:ext>
            </a:extLst>
          </p:cNvPr>
          <p:cNvSpPr txBox="1"/>
          <p:nvPr/>
        </p:nvSpPr>
        <p:spPr>
          <a:xfrm>
            <a:off x="7437123" y="3487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313762-8743-2355-E70E-A2FEEE303425}"/>
              </a:ext>
            </a:extLst>
          </p:cNvPr>
          <p:cNvSpPr txBox="1"/>
          <p:nvPr/>
        </p:nvSpPr>
        <p:spPr>
          <a:xfrm>
            <a:off x="8211221" y="3487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BCF05E-A61B-4EBD-0F93-1ECC7FC07AE4}"/>
              </a:ext>
            </a:extLst>
          </p:cNvPr>
          <p:cNvSpPr txBox="1"/>
          <p:nvPr/>
        </p:nvSpPr>
        <p:spPr>
          <a:xfrm>
            <a:off x="9643039" y="25774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A4BFED-DC76-C58E-1F8C-2B90DEB7C669}"/>
              </a:ext>
            </a:extLst>
          </p:cNvPr>
          <p:cNvSpPr txBox="1"/>
          <p:nvPr/>
        </p:nvSpPr>
        <p:spPr>
          <a:xfrm>
            <a:off x="9179167" y="3487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5" name="直线连接符 77">
            <a:extLst>
              <a:ext uri="{FF2B5EF4-FFF2-40B4-BE49-F238E27FC236}">
                <a16:creationId xmlns:a16="http://schemas.microsoft.com/office/drawing/2014/main" id="{4FEEFF0F-82AE-6A4B-CF87-794549683D6B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flipH="1">
            <a:off x="8015684" y="2015956"/>
            <a:ext cx="811750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78">
            <a:extLst>
              <a:ext uri="{FF2B5EF4-FFF2-40B4-BE49-F238E27FC236}">
                <a16:creationId xmlns:a16="http://schemas.microsoft.com/office/drawing/2014/main" id="{3336CA6E-5621-5FD9-EDA5-34779F84FDF7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8827434" y="2015956"/>
            <a:ext cx="1036178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线连接符 79">
            <a:extLst>
              <a:ext uri="{FF2B5EF4-FFF2-40B4-BE49-F238E27FC236}">
                <a16:creationId xmlns:a16="http://schemas.microsoft.com/office/drawing/2014/main" id="{D8AD78BE-1465-E7FF-1F37-6D1DD270C079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7657696" y="2946831"/>
            <a:ext cx="35798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线连接符 80">
            <a:extLst>
              <a:ext uri="{FF2B5EF4-FFF2-40B4-BE49-F238E27FC236}">
                <a16:creationId xmlns:a16="http://schemas.microsoft.com/office/drawing/2014/main" id="{75DF1C2F-D99F-6315-1876-1E33FBDE45D1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8015684" y="2946831"/>
            <a:ext cx="416110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81">
            <a:extLst>
              <a:ext uri="{FF2B5EF4-FFF2-40B4-BE49-F238E27FC236}">
                <a16:creationId xmlns:a16="http://schemas.microsoft.com/office/drawing/2014/main" id="{58F3D84C-99C1-D767-8372-D244763DCE1B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9399740" y="2946831"/>
            <a:ext cx="463872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F75D843-8B59-A8A2-33C3-788022A31DA0}"/>
              </a:ext>
            </a:extLst>
          </p:cNvPr>
          <p:cNvSpPr txBox="1"/>
          <p:nvPr/>
        </p:nvSpPr>
        <p:spPr>
          <a:xfrm>
            <a:off x="10354666" y="3487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1" name="直线连接符 83">
            <a:extLst>
              <a:ext uri="{FF2B5EF4-FFF2-40B4-BE49-F238E27FC236}">
                <a16:creationId xmlns:a16="http://schemas.microsoft.com/office/drawing/2014/main" id="{22631291-989F-771E-A279-7A34042B2B42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9863612" y="2946831"/>
            <a:ext cx="71162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BA4C62D-8693-A86A-D0A1-75E71648EA07}"/>
              </a:ext>
            </a:extLst>
          </p:cNvPr>
          <p:cNvSpPr txBox="1"/>
          <p:nvPr/>
        </p:nvSpPr>
        <p:spPr>
          <a:xfrm>
            <a:off x="3972443" y="405165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C695525-37E4-968F-6A59-04F74A0384B0}"/>
              </a:ext>
            </a:extLst>
          </p:cNvPr>
          <p:cNvSpPr txBox="1"/>
          <p:nvPr/>
        </p:nvSpPr>
        <p:spPr>
          <a:xfrm>
            <a:off x="3037446" y="49825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89A8401-5C62-458E-A2EB-9489CA756F6D}"/>
              </a:ext>
            </a:extLst>
          </p:cNvPr>
          <p:cNvSpPr txBox="1"/>
          <p:nvPr/>
        </p:nvSpPr>
        <p:spPr>
          <a:xfrm>
            <a:off x="2460798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B3F227-86E0-058F-47F2-1BC28BB63039}"/>
              </a:ext>
            </a:extLst>
          </p:cNvPr>
          <p:cNvSpPr txBox="1"/>
          <p:nvPr/>
        </p:nvSpPr>
        <p:spPr>
          <a:xfrm>
            <a:off x="3576803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9F7AEFF-DDA2-8685-1957-4485E5625FF7}"/>
              </a:ext>
            </a:extLst>
          </p:cNvPr>
          <p:cNvSpPr txBox="1"/>
          <p:nvPr/>
        </p:nvSpPr>
        <p:spPr>
          <a:xfrm>
            <a:off x="5187526" y="49825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B3E2BD1-D4F3-22D7-5927-FD5B1E18B455}"/>
              </a:ext>
            </a:extLst>
          </p:cNvPr>
          <p:cNvSpPr txBox="1"/>
          <p:nvPr/>
        </p:nvSpPr>
        <p:spPr>
          <a:xfrm>
            <a:off x="4544749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8" name="直线连接符 92">
            <a:extLst>
              <a:ext uri="{FF2B5EF4-FFF2-40B4-BE49-F238E27FC236}">
                <a16:creationId xmlns:a16="http://schemas.microsoft.com/office/drawing/2014/main" id="{AB5FE683-11CA-4E61-5117-2A23E51580C2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3258019" y="4420987"/>
            <a:ext cx="934997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93">
            <a:extLst>
              <a:ext uri="{FF2B5EF4-FFF2-40B4-BE49-F238E27FC236}">
                <a16:creationId xmlns:a16="http://schemas.microsoft.com/office/drawing/2014/main" id="{25D6C623-39E3-0088-50BF-64AFBB4A0DE7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>
            <a:off x="4193016" y="4420987"/>
            <a:ext cx="1215083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94">
            <a:extLst>
              <a:ext uri="{FF2B5EF4-FFF2-40B4-BE49-F238E27FC236}">
                <a16:creationId xmlns:a16="http://schemas.microsoft.com/office/drawing/2014/main" id="{DBCA5E14-0AC3-BCF9-8D15-B02293A0C2F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2681371" y="5351862"/>
            <a:ext cx="57664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95">
            <a:extLst>
              <a:ext uri="{FF2B5EF4-FFF2-40B4-BE49-F238E27FC236}">
                <a16:creationId xmlns:a16="http://schemas.microsoft.com/office/drawing/2014/main" id="{C1959D86-30B5-E3E8-6EC2-8D594A2B2223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3258019" y="5351862"/>
            <a:ext cx="53935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96">
            <a:extLst>
              <a:ext uri="{FF2B5EF4-FFF2-40B4-BE49-F238E27FC236}">
                <a16:creationId xmlns:a16="http://schemas.microsoft.com/office/drawing/2014/main" id="{1CB7E460-8469-2498-9DA9-FAD0F1912895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4765322" y="5351862"/>
            <a:ext cx="64277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F767EC0-C1E2-F49F-16A2-4EB5E7B5327E}"/>
              </a:ext>
            </a:extLst>
          </p:cNvPr>
          <p:cNvSpPr txBox="1"/>
          <p:nvPr/>
        </p:nvSpPr>
        <p:spPr>
          <a:xfrm>
            <a:off x="5879277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4" name="直线连接符 98">
            <a:extLst>
              <a:ext uri="{FF2B5EF4-FFF2-40B4-BE49-F238E27FC236}">
                <a16:creationId xmlns:a16="http://schemas.microsoft.com/office/drawing/2014/main" id="{3E347E36-CBDC-33FA-46CC-B8906CBF3204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>
          <a:xfrm>
            <a:off x="5408099" y="5351862"/>
            <a:ext cx="691751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D523350E-50C0-9847-9A28-5B716E0DEE9A}"/>
              </a:ext>
            </a:extLst>
          </p:cNvPr>
          <p:cNvSpPr txBox="1"/>
          <p:nvPr/>
        </p:nvSpPr>
        <p:spPr>
          <a:xfrm>
            <a:off x="8724963" y="405165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AE05956-D26B-DCB4-855A-969F7E077834}"/>
              </a:ext>
            </a:extLst>
          </p:cNvPr>
          <p:cNvSpPr txBox="1"/>
          <p:nvPr/>
        </p:nvSpPr>
        <p:spPr>
          <a:xfrm>
            <a:off x="7789966" y="49825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E3FC837-55CB-9DD9-4E87-55C05B5077BE}"/>
              </a:ext>
            </a:extLst>
          </p:cNvPr>
          <p:cNvSpPr txBox="1"/>
          <p:nvPr/>
        </p:nvSpPr>
        <p:spPr>
          <a:xfrm>
            <a:off x="7213318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E1E4B81-CD58-E55B-B4DC-6F074C2A4BE3}"/>
              </a:ext>
            </a:extLst>
          </p:cNvPr>
          <p:cNvSpPr txBox="1"/>
          <p:nvPr/>
        </p:nvSpPr>
        <p:spPr>
          <a:xfrm>
            <a:off x="8329323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E6A7B6F-6AC2-F9B3-9D1E-4B5D7088B339}"/>
              </a:ext>
            </a:extLst>
          </p:cNvPr>
          <p:cNvSpPr txBox="1"/>
          <p:nvPr/>
        </p:nvSpPr>
        <p:spPr>
          <a:xfrm>
            <a:off x="9940046" y="49825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688386-B6AA-1755-2F61-2D6AAFA11890}"/>
              </a:ext>
            </a:extLst>
          </p:cNvPr>
          <p:cNvSpPr txBox="1"/>
          <p:nvPr/>
        </p:nvSpPr>
        <p:spPr>
          <a:xfrm>
            <a:off x="9297269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1" name="直线连接符 105">
            <a:extLst>
              <a:ext uri="{FF2B5EF4-FFF2-40B4-BE49-F238E27FC236}">
                <a16:creationId xmlns:a16="http://schemas.microsoft.com/office/drawing/2014/main" id="{76531B4F-ABFF-3411-62D2-C725637210AC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8010539" y="4420987"/>
            <a:ext cx="934997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106">
            <a:extLst>
              <a:ext uri="{FF2B5EF4-FFF2-40B4-BE49-F238E27FC236}">
                <a16:creationId xmlns:a16="http://schemas.microsoft.com/office/drawing/2014/main" id="{967A99FC-9241-946E-6A81-4FC2375ECD90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>
            <a:off x="8945536" y="4420987"/>
            <a:ext cx="1215083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线连接符 107">
            <a:extLst>
              <a:ext uri="{FF2B5EF4-FFF2-40B4-BE49-F238E27FC236}">
                <a16:creationId xmlns:a16="http://schemas.microsoft.com/office/drawing/2014/main" id="{F048F2EE-AF0D-0998-447E-53641D64C656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flipH="1">
            <a:off x="7433891" y="5351862"/>
            <a:ext cx="57664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线连接符 108">
            <a:extLst>
              <a:ext uri="{FF2B5EF4-FFF2-40B4-BE49-F238E27FC236}">
                <a16:creationId xmlns:a16="http://schemas.microsoft.com/office/drawing/2014/main" id="{6432EA81-116B-A166-D94E-339F4459E4FB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8010539" y="5351862"/>
            <a:ext cx="53935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线连接符 109">
            <a:extLst>
              <a:ext uri="{FF2B5EF4-FFF2-40B4-BE49-F238E27FC236}">
                <a16:creationId xmlns:a16="http://schemas.microsoft.com/office/drawing/2014/main" id="{B3F74FA7-AFF7-931D-D2C8-AB58D13B7F90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flipH="1">
            <a:off x="9517842" y="5351862"/>
            <a:ext cx="64277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B99462EC-2428-4549-2FFD-FC6FE686B244}"/>
              </a:ext>
            </a:extLst>
          </p:cNvPr>
          <p:cNvSpPr txBox="1"/>
          <p:nvPr/>
        </p:nvSpPr>
        <p:spPr>
          <a:xfrm>
            <a:off x="10631797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7" name="直线连接符 111">
            <a:extLst>
              <a:ext uri="{FF2B5EF4-FFF2-40B4-BE49-F238E27FC236}">
                <a16:creationId xmlns:a16="http://schemas.microsoft.com/office/drawing/2014/main" id="{AFCB8976-0237-1BF0-7869-5734293562CF}"/>
              </a:ext>
            </a:extLst>
          </p:cNvPr>
          <p:cNvCxnSpPr>
            <a:cxnSpLocks/>
            <a:stCxn id="49" idx="2"/>
            <a:endCxn id="56" idx="0"/>
          </p:cNvCxnSpPr>
          <p:nvPr/>
        </p:nvCxnSpPr>
        <p:spPr>
          <a:xfrm>
            <a:off x="10160619" y="5351862"/>
            <a:ext cx="691751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三角形 12">
            <a:extLst>
              <a:ext uri="{FF2B5EF4-FFF2-40B4-BE49-F238E27FC236}">
                <a16:creationId xmlns:a16="http://schemas.microsoft.com/office/drawing/2014/main" id="{A468243F-4510-C20F-D6CC-06929195B787}"/>
              </a:ext>
            </a:extLst>
          </p:cNvPr>
          <p:cNvSpPr/>
          <p:nvPr/>
        </p:nvSpPr>
        <p:spPr>
          <a:xfrm>
            <a:off x="7336700" y="1389479"/>
            <a:ext cx="3258025" cy="1567536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9" name="三角形 112">
            <a:extLst>
              <a:ext uri="{FF2B5EF4-FFF2-40B4-BE49-F238E27FC236}">
                <a16:creationId xmlns:a16="http://schemas.microsoft.com/office/drawing/2014/main" id="{F9D3E9CA-B220-48A0-B386-9F5E5E26F2F9}"/>
              </a:ext>
            </a:extLst>
          </p:cNvPr>
          <p:cNvSpPr/>
          <p:nvPr/>
        </p:nvSpPr>
        <p:spPr>
          <a:xfrm>
            <a:off x="4175343" y="4827161"/>
            <a:ext cx="2473900" cy="1441045"/>
          </a:xfrm>
          <a:prstGeom prst="triangle">
            <a:avLst>
              <a:gd name="adj" fmla="val 5049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923A0FCE-9CE6-E149-EC90-4E5F4FAA4569}"/>
              </a:ext>
            </a:extLst>
          </p:cNvPr>
          <p:cNvSpPr/>
          <p:nvPr/>
        </p:nvSpPr>
        <p:spPr>
          <a:xfrm>
            <a:off x="3728279" y="1037645"/>
            <a:ext cx="1603071" cy="858741"/>
          </a:xfrm>
          <a:custGeom>
            <a:avLst/>
            <a:gdLst>
              <a:gd name="connsiteX0" fmla="*/ 517718 w 1603071"/>
              <a:gd name="connsiteY0" fmla="*/ 461176 h 858741"/>
              <a:gd name="connsiteX1" fmla="*/ 489888 w 1603071"/>
              <a:gd name="connsiteY1" fmla="*/ 449249 h 858741"/>
              <a:gd name="connsiteX2" fmla="*/ 147982 w 1603071"/>
              <a:gd name="connsiteY2" fmla="*/ 496957 h 858741"/>
              <a:gd name="connsiteX3" fmla="*/ 48591 w 1603071"/>
              <a:gd name="connsiteY3" fmla="*/ 604299 h 858741"/>
              <a:gd name="connsiteX4" fmla="*/ 883 w 1603071"/>
              <a:gd name="connsiteY4" fmla="*/ 687788 h 858741"/>
              <a:gd name="connsiteX5" fmla="*/ 92323 w 1603071"/>
              <a:gd name="connsiteY5" fmla="*/ 803082 h 858741"/>
              <a:gd name="connsiteX6" fmla="*/ 346764 w 1603071"/>
              <a:gd name="connsiteY6" fmla="*/ 858741 h 858741"/>
              <a:gd name="connsiteX7" fmla="*/ 493864 w 1603071"/>
              <a:gd name="connsiteY7" fmla="*/ 850790 h 858741"/>
              <a:gd name="connsiteX8" fmla="*/ 561450 w 1603071"/>
              <a:gd name="connsiteY8" fmla="*/ 815009 h 858741"/>
              <a:gd name="connsiteX9" fmla="*/ 601206 w 1603071"/>
              <a:gd name="connsiteY9" fmla="*/ 775252 h 858741"/>
              <a:gd name="connsiteX10" fmla="*/ 668792 w 1603071"/>
              <a:gd name="connsiteY10" fmla="*/ 667910 h 858741"/>
              <a:gd name="connsiteX11" fmla="*/ 672768 w 1603071"/>
              <a:gd name="connsiteY11" fmla="*/ 620202 h 858741"/>
              <a:gd name="connsiteX12" fmla="*/ 656865 w 1603071"/>
              <a:gd name="connsiteY12" fmla="*/ 568518 h 858741"/>
              <a:gd name="connsiteX13" fmla="*/ 605182 w 1603071"/>
              <a:gd name="connsiteY13" fmla="*/ 544665 h 858741"/>
              <a:gd name="connsiteX14" fmla="*/ 517718 w 1603071"/>
              <a:gd name="connsiteY14" fmla="*/ 512859 h 858741"/>
              <a:gd name="connsiteX15" fmla="*/ 537596 w 1603071"/>
              <a:gd name="connsiteY15" fmla="*/ 393590 h 858741"/>
              <a:gd name="connsiteX16" fmla="*/ 640963 w 1603071"/>
              <a:gd name="connsiteY16" fmla="*/ 278296 h 858741"/>
              <a:gd name="connsiteX17" fmla="*/ 799989 w 1603071"/>
              <a:gd name="connsiteY17" fmla="*/ 266369 h 858741"/>
              <a:gd name="connsiteX18" fmla="*/ 951064 w 1603071"/>
              <a:gd name="connsiteY18" fmla="*/ 282272 h 858741"/>
              <a:gd name="connsiteX19" fmla="*/ 966966 w 1603071"/>
              <a:gd name="connsiteY19" fmla="*/ 349858 h 858741"/>
              <a:gd name="connsiteX20" fmla="*/ 875526 w 1603071"/>
              <a:gd name="connsiteY20" fmla="*/ 377687 h 858741"/>
              <a:gd name="connsiteX21" fmla="*/ 819867 w 1603071"/>
              <a:gd name="connsiteY21" fmla="*/ 365760 h 858741"/>
              <a:gd name="connsiteX22" fmla="*/ 815891 w 1603071"/>
              <a:gd name="connsiteY22" fmla="*/ 341906 h 858741"/>
              <a:gd name="connsiteX23" fmla="*/ 903356 w 1603071"/>
              <a:gd name="connsiteY23" fmla="*/ 238539 h 858741"/>
              <a:gd name="connsiteX24" fmla="*/ 1455971 w 1603071"/>
              <a:gd name="connsiteY24" fmla="*/ 163002 h 858741"/>
              <a:gd name="connsiteX25" fmla="*/ 1471874 w 1603071"/>
              <a:gd name="connsiteY25" fmla="*/ 178905 h 858741"/>
              <a:gd name="connsiteX26" fmla="*/ 1404288 w 1603071"/>
              <a:gd name="connsiteY26" fmla="*/ 246491 h 858741"/>
              <a:gd name="connsiteX27" fmla="*/ 1261164 w 1603071"/>
              <a:gd name="connsiteY27" fmla="*/ 254442 h 858741"/>
              <a:gd name="connsiteX28" fmla="*/ 1225384 w 1603071"/>
              <a:gd name="connsiteY28" fmla="*/ 214685 h 858741"/>
              <a:gd name="connsiteX29" fmla="*/ 1420191 w 1603071"/>
              <a:gd name="connsiteY29" fmla="*/ 47708 h 858741"/>
              <a:gd name="connsiteX30" fmla="*/ 1579217 w 1603071"/>
              <a:gd name="connsiteY30" fmla="*/ 3976 h 858741"/>
              <a:gd name="connsiteX31" fmla="*/ 1603071 w 1603071"/>
              <a:gd name="connsiteY31" fmla="*/ 0 h 85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03071" h="858741">
                <a:moveTo>
                  <a:pt x="517718" y="461176"/>
                </a:moveTo>
                <a:cubicBezTo>
                  <a:pt x="508441" y="457200"/>
                  <a:pt x="499941" y="450143"/>
                  <a:pt x="489888" y="449249"/>
                </a:cubicBezTo>
                <a:cubicBezTo>
                  <a:pt x="310672" y="433318"/>
                  <a:pt x="338068" y="445475"/>
                  <a:pt x="147982" y="496957"/>
                </a:cubicBezTo>
                <a:cubicBezTo>
                  <a:pt x="114852" y="532738"/>
                  <a:pt x="78361" y="565678"/>
                  <a:pt x="48591" y="604299"/>
                </a:cubicBezTo>
                <a:cubicBezTo>
                  <a:pt x="29022" y="629685"/>
                  <a:pt x="-6004" y="656484"/>
                  <a:pt x="883" y="687788"/>
                </a:cubicBezTo>
                <a:cubicBezTo>
                  <a:pt x="11422" y="735693"/>
                  <a:pt x="48350" y="781348"/>
                  <a:pt x="92323" y="803082"/>
                </a:cubicBezTo>
                <a:cubicBezTo>
                  <a:pt x="170155" y="841551"/>
                  <a:pt x="346764" y="858741"/>
                  <a:pt x="346764" y="858741"/>
                </a:cubicBezTo>
                <a:cubicBezTo>
                  <a:pt x="395797" y="856091"/>
                  <a:pt x="445747" y="860591"/>
                  <a:pt x="493864" y="850790"/>
                </a:cubicBezTo>
                <a:cubicBezTo>
                  <a:pt x="518842" y="845702"/>
                  <a:pt x="540603" y="829679"/>
                  <a:pt x="561450" y="815009"/>
                </a:cubicBezTo>
                <a:cubicBezTo>
                  <a:pt x="576777" y="804223"/>
                  <a:pt x="589430" y="789832"/>
                  <a:pt x="601206" y="775252"/>
                </a:cubicBezTo>
                <a:cubicBezTo>
                  <a:pt x="635022" y="733384"/>
                  <a:pt x="645086" y="711370"/>
                  <a:pt x="668792" y="667910"/>
                </a:cubicBezTo>
                <a:cubicBezTo>
                  <a:pt x="670117" y="652007"/>
                  <a:pt x="674669" y="636046"/>
                  <a:pt x="672768" y="620202"/>
                </a:cubicBezTo>
                <a:cubicBezTo>
                  <a:pt x="670620" y="602305"/>
                  <a:pt x="668884" y="581951"/>
                  <a:pt x="656865" y="568518"/>
                </a:cubicBezTo>
                <a:cubicBezTo>
                  <a:pt x="644213" y="554378"/>
                  <a:pt x="622877" y="551514"/>
                  <a:pt x="605182" y="544665"/>
                </a:cubicBezTo>
                <a:cubicBezTo>
                  <a:pt x="491270" y="500571"/>
                  <a:pt x="564766" y="536386"/>
                  <a:pt x="517718" y="512859"/>
                </a:cubicBezTo>
                <a:cubicBezTo>
                  <a:pt x="511764" y="453323"/>
                  <a:pt x="508304" y="469749"/>
                  <a:pt x="537596" y="393590"/>
                </a:cubicBezTo>
                <a:cubicBezTo>
                  <a:pt x="560059" y="335187"/>
                  <a:pt x="572353" y="293944"/>
                  <a:pt x="640963" y="278296"/>
                </a:cubicBezTo>
                <a:cubicBezTo>
                  <a:pt x="692790" y="266476"/>
                  <a:pt x="746980" y="270345"/>
                  <a:pt x="799989" y="266369"/>
                </a:cubicBezTo>
                <a:cubicBezTo>
                  <a:pt x="850347" y="271670"/>
                  <a:pt x="901583" y="271515"/>
                  <a:pt x="951064" y="282272"/>
                </a:cubicBezTo>
                <a:cubicBezTo>
                  <a:pt x="995447" y="291920"/>
                  <a:pt x="987201" y="321191"/>
                  <a:pt x="966966" y="349858"/>
                </a:cubicBezTo>
                <a:cubicBezTo>
                  <a:pt x="942800" y="384094"/>
                  <a:pt x="912940" y="375193"/>
                  <a:pt x="875526" y="377687"/>
                </a:cubicBezTo>
                <a:cubicBezTo>
                  <a:pt x="856973" y="373711"/>
                  <a:pt x="836137" y="375522"/>
                  <a:pt x="819867" y="365760"/>
                </a:cubicBezTo>
                <a:cubicBezTo>
                  <a:pt x="812955" y="361613"/>
                  <a:pt x="811468" y="348645"/>
                  <a:pt x="815891" y="341906"/>
                </a:cubicBezTo>
                <a:cubicBezTo>
                  <a:pt x="840655" y="304171"/>
                  <a:pt x="862093" y="256831"/>
                  <a:pt x="903356" y="238539"/>
                </a:cubicBezTo>
                <a:cubicBezTo>
                  <a:pt x="1084015" y="158453"/>
                  <a:pt x="1266418" y="168925"/>
                  <a:pt x="1455971" y="163002"/>
                </a:cubicBezTo>
                <a:cubicBezTo>
                  <a:pt x="1461272" y="168303"/>
                  <a:pt x="1470814" y="171484"/>
                  <a:pt x="1471874" y="178905"/>
                </a:cubicBezTo>
                <a:cubicBezTo>
                  <a:pt x="1478320" y="224020"/>
                  <a:pt x="1445818" y="239162"/>
                  <a:pt x="1404288" y="246491"/>
                </a:cubicBezTo>
                <a:cubicBezTo>
                  <a:pt x="1357234" y="254795"/>
                  <a:pt x="1308872" y="251792"/>
                  <a:pt x="1261164" y="254442"/>
                </a:cubicBezTo>
                <a:cubicBezTo>
                  <a:pt x="1249237" y="241190"/>
                  <a:pt x="1223610" y="232425"/>
                  <a:pt x="1225384" y="214685"/>
                </a:cubicBezTo>
                <a:cubicBezTo>
                  <a:pt x="1233720" y="131329"/>
                  <a:pt x="1373356" y="67780"/>
                  <a:pt x="1420191" y="47708"/>
                </a:cubicBezTo>
                <a:cubicBezTo>
                  <a:pt x="1470722" y="26052"/>
                  <a:pt x="1526021" y="17853"/>
                  <a:pt x="1579217" y="3976"/>
                </a:cubicBezTo>
                <a:cubicBezTo>
                  <a:pt x="1587017" y="1941"/>
                  <a:pt x="1603071" y="0"/>
                  <a:pt x="1603071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9638A93-6903-4283-F7A1-29C4CB5E953C}"/>
                  </a:ext>
                </a:extLst>
              </p:cNvPr>
              <p:cNvSpPr txBox="1"/>
              <p:nvPr/>
            </p:nvSpPr>
            <p:spPr>
              <a:xfrm>
                <a:off x="1303714" y="1889664"/>
                <a:ext cx="738664" cy="429624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7621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向下调整</a:t>
                </a:r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，最多调整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𝑙𝑜𝑔𝑁</m:t>
                    </m:r>
                  </m:oMath>
                </a14:m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个三角形区域，</a:t>
                </a:r>
                <a:endPara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中途不需要向上调整</a:t>
                </a: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9638A93-6903-4283-F7A1-29C4CB5E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714" y="1889664"/>
                <a:ext cx="738664" cy="4296241"/>
              </a:xfrm>
              <a:prstGeom prst="rect">
                <a:avLst/>
              </a:prstGeom>
              <a:blipFill>
                <a:blip r:embed="rId2"/>
                <a:stretch>
                  <a:fillRect l="-6612" t="-2270" b="-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8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9B78F-4A99-091E-66A6-86598C37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堆的构建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3A3D76-3FAC-E2C3-95BF-B76D59A5CAB6}"/>
              </a:ext>
            </a:extLst>
          </p:cNvPr>
          <p:cNvGrpSpPr/>
          <p:nvPr/>
        </p:nvGrpSpPr>
        <p:grpSpPr>
          <a:xfrm>
            <a:off x="2335352" y="1245263"/>
            <a:ext cx="4120700" cy="2241266"/>
            <a:chOff x="2335204" y="953760"/>
            <a:chExt cx="4120700" cy="22412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FD87D72-4249-63C4-7439-AB17EE9F1995}"/>
                </a:ext>
              </a:extLst>
            </p:cNvPr>
            <p:cNvSpPr txBox="1"/>
            <p:nvPr/>
          </p:nvSpPr>
          <p:spPr>
            <a:xfrm>
              <a:off x="3846849" y="95376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ED9366-7F01-B557-B6F1-C4B6BBB1B1CC}"/>
                </a:ext>
              </a:extLst>
            </p:cNvPr>
            <p:cNvSpPr txBox="1"/>
            <p:nvPr/>
          </p:nvSpPr>
          <p:spPr>
            <a:xfrm>
              <a:off x="2911852" y="188463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2561EC5-AD77-BE0F-2ECB-21414D083CC0}"/>
                </a:ext>
              </a:extLst>
            </p:cNvPr>
            <p:cNvSpPr txBox="1"/>
            <p:nvPr/>
          </p:nvSpPr>
          <p:spPr>
            <a:xfrm>
              <a:off x="2335204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134F5C3-31F9-6715-E9E9-03862E8EDC45}"/>
                </a:ext>
              </a:extLst>
            </p:cNvPr>
            <p:cNvSpPr txBox="1"/>
            <p:nvPr/>
          </p:nvSpPr>
          <p:spPr>
            <a:xfrm>
              <a:off x="3451209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C03E5F4-537B-DA4C-31CD-208D022AEB95}"/>
                </a:ext>
              </a:extLst>
            </p:cNvPr>
            <p:cNvSpPr txBox="1"/>
            <p:nvPr/>
          </p:nvSpPr>
          <p:spPr>
            <a:xfrm>
              <a:off x="5061932" y="188463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E676650-B7A3-A6D2-2F43-46428910F172}"/>
                </a:ext>
              </a:extLst>
            </p:cNvPr>
            <p:cNvSpPr txBox="1"/>
            <p:nvPr/>
          </p:nvSpPr>
          <p:spPr>
            <a:xfrm>
              <a:off x="4510596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线连接符 84">
              <a:extLst>
                <a:ext uri="{FF2B5EF4-FFF2-40B4-BE49-F238E27FC236}">
                  <a16:creationId xmlns:a16="http://schemas.microsoft.com/office/drawing/2014/main" id="{7A0C1963-6B00-6E25-3CD1-8FEE5F897DE0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130822" y="1323092"/>
              <a:ext cx="934997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线连接符 85">
              <a:extLst>
                <a:ext uri="{FF2B5EF4-FFF2-40B4-BE49-F238E27FC236}">
                  <a16:creationId xmlns:a16="http://schemas.microsoft.com/office/drawing/2014/main" id="{9031B7F8-8988-FBCF-1E93-33076FD15052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4065819" y="1323092"/>
              <a:ext cx="1215083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13">
              <a:extLst>
                <a:ext uri="{FF2B5EF4-FFF2-40B4-BE49-F238E27FC236}">
                  <a16:creationId xmlns:a16="http://schemas.microsoft.com/office/drawing/2014/main" id="{842CA8ED-976A-5216-15F1-967FA1254AB7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2554174" y="2253967"/>
              <a:ext cx="576648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14">
              <a:extLst>
                <a:ext uri="{FF2B5EF4-FFF2-40B4-BE49-F238E27FC236}">
                  <a16:creationId xmlns:a16="http://schemas.microsoft.com/office/drawing/2014/main" id="{88BC6384-C27A-BD08-0453-78503C2603A9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3130822" y="2253967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15">
              <a:extLst>
                <a:ext uri="{FF2B5EF4-FFF2-40B4-BE49-F238E27FC236}">
                  <a16:creationId xmlns:a16="http://schemas.microsoft.com/office/drawing/2014/main" id="{5362D2CB-799A-AF29-2CEC-901A87202BBD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4729566" y="2253967"/>
              <a:ext cx="551336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5341ADD-E77C-9678-A000-563A0562B69A}"/>
                </a:ext>
              </a:extLst>
            </p:cNvPr>
            <p:cNvSpPr txBox="1"/>
            <p:nvPr/>
          </p:nvSpPr>
          <p:spPr>
            <a:xfrm>
              <a:off x="5682120" y="279491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7" name="直线连接符 117">
              <a:extLst>
                <a:ext uri="{FF2B5EF4-FFF2-40B4-BE49-F238E27FC236}">
                  <a16:creationId xmlns:a16="http://schemas.microsoft.com/office/drawing/2014/main" id="{3ACCFDA6-F73C-B90A-419A-0CCA97AC2DE0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>
              <a:off x="5280902" y="2253967"/>
              <a:ext cx="556870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三角形 118">
              <a:extLst>
                <a:ext uri="{FF2B5EF4-FFF2-40B4-BE49-F238E27FC236}">
                  <a16:creationId xmlns:a16="http://schemas.microsoft.com/office/drawing/2014/main" id="{AF00B72B-BE50-6235-56D9-51F84A5F25D5}"/>
                </a:ext>
              </a:extLst>
            </p:cNvPr>
            <p:cNvSpPr/>
            <p:nvPr/>
          </p:nvSpPr>
          <p:spPr>
            <a:xfrm>
              <a:off x="4190313" y="1617999"/>
              <a:ext cx="2265591" cy="1577027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7B8C62-C88F-894B-EF66-DD23987EF9AA}"/>
              </a:ext>
            </a:extLst>
          </p:cNvPr>
          <p:cNvGrpSpPr/>
          <p:nvPr/>
        </p:nvGrpSpPr>
        <p:grpSpPr>
          <a:xfrm>
            <a:off x="6793299" y="1245263"/>
            <a:ext cx="4083243" cy="2241266"/>
            <a:chOff x="6793151" y="953760"/>
            <a:chExt cx="4083243" cy="224126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88BEFDE-C8C8-5827-E106-19F4B704601F}"/>
                </a:ext>
              </a:extLst>
            </p:cNvPr>
            <p:cNvSpPr txBox="1"/>
            <p:nvPr/>
          </p:nvSpPr>
          <p:spPr>
            <a:xfrm>
              <a:off x="8531620" y="95376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2318F46-352D-C7EE-C1D6-46C8F9B4C5A3}"/>
                </a:ext>
              </a:extLst>
            </p:cNvPr>
            <p:cNvSpPr txBox="1"/>
            <p:nvPr/>
          </p:nvSpPr>
          <p:spPr>
            <a:xfrm>
              <a:off x="7596623" y="188463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C18ABC4-216F-81CB-B7CA-4C918EE82AC2}"/>
                </a:ext>
              </a:extLst>
            </p:cNvPr>
            <p:cNvSpPr txBox="1"/>
            <p:nvPr/>
          </p:nvSpPr>
          <p:spPr>
            <a:xfrm>
              <a:off x="7111416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80EE2C0-BD0C-416B-E3C1-DE30627E14A0}"/>
                </a:ext>
              </a:extLst>
            </p:cNvPr>
            <p:cNvSpPr txBox="1"/>
            <p:nvPr/>
          </p:nvSpPr>
          <p:spPr>
            <a:xfrm>
              <a:off x="8135980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13FE370-4A88-C19D-6488-BCD9806B6210}"/>
                </a:ext>
              </a:extLst>
            </p:cNvPr>
            <p:cNvSpPr txBox="1"/>
            <p:nvPr/>
          </p:nvSpPr>
          <p:spPr>
            <a:xfrm>
              <a:off x="9746703" y="188463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3558085-935A-DB96-8FA6-FA5C5197FE43}"/>
                </a:ext>
              </a:extLst>
            </p:cNvPr>
            <p:cNvSpPr txBox="1"/>
            <p:nvPr/>
          </p:nvSpPr>
          <p:spPr>
            <a:xfrm>
              <a:off x="9103926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6" name="直线连接符 139">
              <a:extLst>
                <a:ext uri="{FF2B5EF4-FFF2-40B4-BE49-F238E27FC236}">
                  <a16:creationId xmlns:a16="http://schemas.microsoft.com/office/drawing/2014/main" id="{28E4F83F-F8CB-E7C6-4DC0-2FA0229B5BF8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 flipH="1">
              <a:off x="7815593" y="1323092"/>
              <a:ext cx="934997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连接符 140">
              <a:extLst>
                <a:ext uri="{FF2B5EF4-FFF2-40B4-BE49-F238E27FC236}">
                  <a16:creationId xmlns:a16="http://schemas.microsoft.com/office/drawing/2014/main" id="{15E49ED8-B0D6-4D83-C89B-7C032FE235EC}"/>
                </a:ext>
              </a:extLst>
            </p:cNvPr>
            <p:cNvCxnSpPr>
              <a:cxnSpLocks/>
              <a:stCxn id="20" idx="2"/>
              <a:endCxn id="24" idx="0"/>
            </p:cNvCxnSpPr>
            <p:nvPr/>
          </p:nvCxnSpPr>
          <p:spPr>
            <a:xfrm>
              <a:off x="8750590" y="1323092"/>
              <a:ext cx="1151765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连接符 141">
              <a:extLst>
                <a:ext uri="{FF2B5EF4-FFF2-40B4-BE49-F238E27FC236}">
                  <a16:creationId xmlns:a16="http://schemas.microsoft.com/office/drawing/2014/main" id="{E8C17196-B00A-251E-9154-3D6BCA9585B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flipH="1">
              <a:off x="7330386" y="2253967"/>
              <a:ext cx="48520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连接符 142">
              <a:extLst>
                <a:ext uri="{FF2B5EF4-FFF2-40B4-BE49-F238E27FC236}">
                  <a16:creationId xmlns:a16="http://schemas.microsoft.com/office/drawing/2014/main" id="{12CB1DC1-0675-8E09-119E-26FEFED3909E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>
              <a:off x="7815593" y="2253967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143">
              <a:extLst>
                <a:ext uri="{FF2B5EF4-FFF2-40B4-BE49-F238E27FC236}">
                  <a16:creationId xmlns:a16="http://schemas.microsoft.com/office/drawing/2014/main" id="{252947AF-36BC-3981-49A8-5289243D66B8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flipH="1">
              <a:off x="9322896" y="2253967"/>
              <a:ext cx="579459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05F45EA-E09E-23A9-A9CE-CE761F201D38}"/>
                </a:ext>
              </a:extLst>
            </p:cNvPr>
            <p:cNvSpPr txBox="1"/>
            <p:nvPr/>
          </p:nvSpPr>
          <p:spPr>
            <a:xfrm>
              <a:off x="10438454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2" name="直线连接符 145">
              <a:extLst>
                <a:ext uri="{FF2B5EF4-FFF2-40B4-BE49-F238E27FC236}">
                  <a16:creationId xmlns:a16="http://schemas.microsoft.com/office/drawing/2014/main" id="{1CE2AA60-06DE-73AB-7CDF-EDC93F756D94}"/>
                </a:ext>
              </a:extLst>
            </p:cNvPr>
            <p:cNvCxnSpPr>
              <a:cxnSpLocks/>
              <a:stCxn id="24" idx="2"/>
              <a:endCxn id="31" idx="0"/>
            </p:cNvCxnSpPr>
            <p:nvPr/>
          </p:nvCxnSpPr>
          <p:spPr>
            <a:xfrm>
              <a:off x="9902355" y="2253967"/>
              <a:ext cx="755069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三角形 146">
              <a:extLst>
                <a:ext uri="{FF2B5EF4-FFF2-40B4-BE49-F238E27FC236}">
                  <a16:creationId xmlns:a16="http://schemas.microsoft.com/office/drawing/2014/main" id="{95EBA8C1-2A92-E322-DFFC-1A50CCA6794B}"/>
                </a:ext>
              </a:extLst>
            </p:cNvPr>
            <p:cNvSpPr/>
            <p:nvPr/>
          </p:nvSpPr>
          <p:spPr>
            <a:xfrm>
              <a:off x="6793151" y="1617999"/>
              <a:ext cx="2265591" cy="1577027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32D5792-A879-14F5-03CA-FEA3FD6B72DF}"/>
              </a:ext>
            </a:extLst>
          </p:cNvPr>
          <p:cNvGrpSpPr/>
          <p:nvPr/>
        </p:nvGrpSpPr>
        <p:grpSpPr>
          <a:xfrm>
            <a:off x="2789322" y="3885382"/>
            <a:ext cx="3188071" cy="2278326"/>
            <a:chOff x="2797028" y="3174998"/>
            <a:chExt cx="3188071" cy="2278326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1F75E9A-8520-4A59-3341-B54247283D4D}"/>
                </a:ext>
              </a:extLst>
            </p:cNvPr>
            <p:cNvSpPr txBox="1"/>
            <p:nvPr/>
          </p:nvSpPr>
          <p:spPr>
            <a:xfrm>
              <a:off x="4073673" y="324283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1F20A9B-3C64-F3B2-E1E0-45070D828DBA}"/>
                </a:ext>
              </a:extLst>
            </p:cNvPr>
            <p:cNvSpPr txBox="1"/>
            <p:nvPr/>
          </p:nvSpPr>
          <p:spPr>
            <a:xfrm>
              <a:off x="3345411" y="417371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4338A4F-58B5-88D1-57AA-C0AE558E9EFC}"/>
                </a:ext>
              </a:extLst>
            </p:cNvPr>
            <p:cNvSpPr txBox="1"/>
            <p:nvPr/>
          </p:nvSpPr>
          <p:spPr>
            <a:xfrm>
              <a:off x="2931766" y="508399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D35FD7F-8F09-72C1-763C-6AA20DEB65C1}"/>
                </a:ext>
              </a:extLst>
            </p:cNvPr>
            <p:cNvSpPr txBox="1"/>
            <p:nvPr/>
          </p:nvSpPr>
          <p:spPr>
            <a:xfrm>
              <a:off x="3678033" y="508399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1486C25-CC6E-1C55-D2E2-AAD6C1329423}"/>
                </a:ext>
              </a:extLst>
            </p:cNvPr>
            <p:cNvSpPr txBox="1"/>
            <p:nvPr/>
          </p:nvSpPr>
          <p:spPr>
            <a:xfrm>
              <a:off x="5034313" y="417371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F2003F9-DE7B-59AA-09F5-5CCE4776A194}"/>
                </a:ext>
              </a:extLst>
            </p:cNvPr>
            <p:cNvSpPr txBox="1"/>
            <p:nvPr/>
          </p:nvSpPr>
          <p:spPr>
            <a:xfrm>
              <a:off x="4645979" y="508399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1" name="直线连接符 153">
              <a:extLst>
                <a:ext uri="{FF2B5EF4-FFF2-40B4-BE49-F238E27FC236}">
                  <a16:creationId xmlns:a16="http://schemas.microsoft.com/office/drawing/2014/main" id="{26DA31F0-2296-DABD-1813-C000B7ABA65B}"/>
                </a:ext>
              </a:extLst>
            </p:cNvPr>
            <p:cNvCxnSpPr>
              <a:stCxn id="35" idx="2"/>
              <a:endCxn id="36" idx="0"/>
            </p:cNvCxnSpPr>
            <p:nvPr/>
          </p:nvCxnSpPr>
          <p:spPr>
            <a:xfrm flipH="1">
              <a:off x="3564381" y="3612168"/>
              <a:ext cx="728262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线连接符 154">
              <a:extLst>
                <a:ext uri="{FF2B5EF4-FFF2-40B4-BE49-F238E27FC236}">
                  <a16:creationId xmlns:a16="http://schemas.microsoft.com/office/drawing/2014/main" id="{D3D218FF-BF72-9823-FD5F-43100E08D9E1}"/>
                </a:ext>
              </a:extLst>
            </p:cNvPr>
            <p:cNvCxnSpPr>
              <a:cxnSpLocks/>
              <a:stCxn id="35" idx="2"/>
              <a:endCxn id="39" idx="0"/>
            </p:cNvCxnSpPr>
            <p:nvPr/>
          </p:nvCxnSpPr>
          <p:spPr>
            <a:xfrm>
              <a:off x="4292643" y="3612168"/>
              <a:ext cx="897322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线连接符 155">
              <a:extLst>
                <a:ext uri="{FF2B5EF4-FFF2-40B4-BE49-F238E27FC236}">
                  <a16:creationId xmlns:a16="http://schemas.microsoft.com/office/drawing/2014/main" id="{1085B779-DA5E-E9A0-C845-73986F24FC1A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 flipH="1">
              <a:off x="3150736" y="4543043"/>
              <a:ext cx="413645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线连接符 156">
              <a:extLst>
                <a:ext uri="{FF2B5EF4-FFF2-40B4-BE49-F238E27FC236}">
                  <a16:creationId xmlns:a16="http://schemas.microsoft.com/office/drawing/2014/main" id="{0A7114FD-C2D8-9E39-46A4-CB1CDA49F8D6}"/>
                </a:ext>
              </a:extLst>
            </p:cNvPr>
            <p:cNvCxnSpPr>
              <a:cxnSpLocks/>
              <a:stCxn id="36" idx="2"/>
              <a:endCxn id="38" idx="0"/>
            </p:cNvCxnSpPr>
            <p:nvPr/>
          </p:nvCxnSpPr>
          <p:spPr>
            <a:xfrm>
              <a:off x="3564381" y="4543043"/>
              <a:ext cx="332622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线连接符 157">
              <a:extLst>
                <a:ext uri="{FF2B5EF4-FFF2-40B4-BE49-F238E27FC236}">
                  <a16:creationId xmlns:a16="http://schemas.microsoft.com/office/drawing/2014/main" id="{26014F77-0A94-E2BC-3CC5-F36C2E4703A7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4864949" y="4543043"/>
              <a:ext cx="325016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4B3C04A-1793-E39B-4AAA-B9B8E143F6D1}"/>
                </a:ext>
              </a:extLst>
            </p:cNvPr>
            <p:cNvSpPr txBox="1"/>
            <p:nvPr/>
          </p:nvSpPr>
          <p:spPr>
            <a:xfrm>
              <a:off x="5547159" y="508399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7" name="直线连接符 159">
              <a:extLst>
                <a:ext uri="{FF2B5EF4-FFF2-40B4-BE49-F238E27FC236}">
                  <a16:creationId xmlns:a16="http://schemas.microsoft.com/office/drawing/2014/main" id="{DAA16A70-DBD8-4E6B-647C-3409BE4F69DE}"/>
                </a:ext>
              </a:extLst>
            </p:cNvPr>
            <p:cNvCxnSpPr>
              <a:cxnSpLocks/>
              <a:stCxn id="39" idx="2"/>
              <a:endCxn id="46" idx="0"/>
            </p:cNvCxnSpPr>
            <p:nvPr/>
          </p:nvCxnSpPr>
          <p:spPr>
            <a:xfrm>
              <a:off x="5189965" y="4543043"/>
              <a:ext cx="576164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三角形 160">
              <a:extLst>
                <a:ext uri="{FF2B5EF4-FFF2-40B4-BE49-F238E27FC236}">
                  <a16:creationId xmlns:a16="http://schemas.microsoft.com/office/drawing/2014/main" id="{1B77EE02-D4B0-72EC-DFE9-A49212BCA72A}"/>
                </a:ext>
              </a:extLst>
            </p:cNvPr>
            <p:cNvSpPr/>
            <p:nvPr/>
          </p:nvSpPr>
          <p:spPr>
            <a:xfrm>
              <a:off x="2797028" y="3174998"/>
              <a:ext cx="3119515" cy="139882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196D0D9-4380-A370-498E-000FF5CF2F33}"/>
              </a:ext>
            </a:extLst>
          </p:cNvPr>
          <p:cNvGrpSpPr/>
          <p:nvPr/>
        </p:nvGrpSpPr>
        <p:grpSpPr>
          <a:xfrm>
            <a:off x="7020123" y="3953220"/>
            <a:ext cx="4076394" cy="2210488"/>
            <a:chOff x="7019975" y="3241579"/>
            <a:chExt cx="4076394" cy="221048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4F476AC-C331-300B-8BCF-9ABC1B0E7CFA}"/>
                </a:ext>
              </a:extLst>
            </p:cNvPr>
            <p:cNvGrpSpPr/>
            <p:nvPr/>
          </p:nvGrpSpPr>
          <p:grpSpPr>
            <a:xfrm>
              <a:off x="7019975" y="3241579"/>
              <a:ext cx="3713294" cy="2210488"/>
              <a:chOff x="7019975" y="3661717"/>
              <a:chExt cx="3713294" cy="2210488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06E5135-5FE4-5EEA-29CF-1738702A4142}"/>
                  </a:ext>
                </a:extLst>
              </p:cNvPr>
              <p:cNvSpPr txBox="1"/>
              <p:nvPr/>
            </p:nvSpPr>
            <p:spPr>
              <a:xfrm>
                <a:off x="8531620" y="3661717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5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2F21C3C-261F-1133-6CC5-5C4C76233016}"/>
                  </a:ext>
                </a:extLst>
              </p:cNvPr>
              <p:cNvSpPr txBox="1"/>
              <p:nvPr/>
            </p:nvSpPr>
            <p:spPr>
              <a:xfrm>
                <a:off x="7596623" y="459259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15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202E65-55A9-F7E1-1961-D7FF721A9998}"/>
                  </a:ext>
                </a:extLst>
              </p:cNvPr>
              <p:cNvSpPr txBox="1"/>
              <p:nvPr/>
            </p:nvSpPr>
            <p:spPr>
              <a:xfrm>
                <a:off x="7019975" y="55028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20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490EB2C-7312-007B-02BC-28C6C58F043F}"/>
                  </a:ext>
                </a:extLst>
              </p:cNvPr>
              <p:cNvSpPr txBox="1"/>
              <p:nvPr/>
            </p:nvSpPr>
            <p:spPr>
              <a:xfrm>
                <a:off x="8135980" y="55028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30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4DD2B8F-3302-72D7-3186-24562AAECB4D}"/>
                  </a:ext>
                </a:extLst>
              </p:cNvPr>
              <p:cNvSpPr txBox="1"/>
              <p:nvPr/>
            </p:nvSpPr>
            <p:spPr>
              <a:xfrm>
                <a:off x="9746703" y="459259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50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79A65701-9B24-071B-C3AB-54AE597FABCF}"/>
                  </a:ext>
                </a:extLst>
              </p:cNvPr>
              <p:cNvSpPr txBox="1"/>
              <p:nvPr/>
            </p:nvSpPr>
            <p:spPr>
              <a:xfrm>
                <a:off x="9322589" y="55028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62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58" name="直线连接符 167">
                <a:extLst>
                  <a:ext uri="{FF2B5EF4-FFF2-40B4-BE49-F238E27FC236}">
                    <a16:creationId xmlns:a16="http://schemas.microsoft.com/office/drawing/2014/main" id="{816BE572-AAC1-A15D-EDEC-CDDF744083BD}"/>
                  </a:ext>
                </a:extLst>
              </p:cNvPr>
              <p:cNvCxnSpPr>
                <a:stCxn id="52" idx="2"/>
                <a:endCxn id="53" idx="0"/>
              </p:cNvCxnSpPr>
              <p:nvPr/>
            </p:nvCxnSpPr>
            <p:spPr>
              <a:xfrm flipH="1">
                <a:off x="7815593" y="4031049"/>
                <a:ext cx="871679" cy="5615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168">
                <a:extLst>
                  <a:ext uri="{FF2B5EF4-FFF2-40B4-BE49-F238E27FC236}">
                    <a16:creationId xmlns:a16="http://schemas.microsoft.com/office/drawing/2014/main" id="{1502F9A6-46C2-4070-14BD-E30031BAB12A}"/>
                  </a:ext>
                </a:extLst>
              </p:cNvPr>
              <p:cNvCxnSpPr>
                <a:cxnSpLocks/>
                <a:stCxn id="52" idx="2"/>
                <a:endCxn id="56" idx="0"/>
              </p:cNvCxnSpPr>
              <p:nvPr/>
            </p:nvCxnSpPr>
            <p:spPr>
              <a:xfrm>
                <a:off x="8687272" y="4031049"/>
                <a:ext cx="1278401" cy="5615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169">
                <a:extLst>
                  <a:ext uri="{FF2B5EF4-FFF2-40B4-BE49-F238E27FC236}">
                    <a16:creationId xmlns:a16="http://schemas.microsoft.com/office/drawing/2014/main" id="{E3C20B2F-C2A9-40FF-DEBE-DE8BE007BBF0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 flipH="1">
                <a:off x="7238945" y="4961924"/>
                <a:ext cx="576648" cy="540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170">
                <a:extLst>
                  <a:ext uri="{FF2B5EF4-FFF2-40B4-BE49-F238E27FC236}">
                    <a16:creationId xmlns:a16="http://schemas.microsoft.com/office/drawing/2014/main" id="{B3C414D1-D999-AE42-121C-E70DB0849593}"/>
                  </a:ext>
                </a:extLst>
              </p:cNvPr>
              <p:cNvCxnSpPr>
                <a:cxnSpLocks/>
                <a:stCxn id="53" idx="2"/>
                <a:endCxn id="55" idx="0"/>
              </p:cNvCxnSpPr>
              <p:nvPr/>
            </p:nvCxnSpPr>
            <p:spPr>
              <a:xfrm>
                <a:off x="7815593" y="4961924"/>
                <a:ext cx="539357" cy="540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171">
                <a:extLst>
                  <a:ext uri="{FF2B5EF4-FFF2-40B4-BE49-F238E27FC236}">
                    <a16:creationId xmlns:a16="http://schemas.microsoft.com/office/drawing/2014/main" id="{0B52A8AD-110E-2914-C803-BF5BAD1BA1FE}"/>
                  </a:ext>
                </a:extLst>
              </p:cNvPr>
              <p:cNvCxnSpPr>
                <a:cxnSpLocks/>
                <a:stCxn id="56" idx="2"/>
                <a:endCxn id="57" idx="0"/>
              </p:cNvCxnSpPr>
              <p:nvPr/>
            </p:nvCxnSpPr>
            <p:spPr>
              <a:xfrm flipH="1">
                <a:off x="9541559" y="4961924"/>
                <a:ext cx="424114" cy="540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11E3800-79FF-3F6F-7959-D61282811CE3}"/>
                  </a:ext>
                </a:extLst>
              </p:cNvPr>
              <p:cNvSpPr txBox="1"/>
              <p:nvPr/>
            </p:nvSpPr>
            <p:spPr>
              <a:xfrm>
                <a:off x="10295329" y="55028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49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64" name="直线连接符 173">
                <a:extLst>
                  <a:ext uri="{FF2B5EF4-FFF2-40B4-BE49-F238E27FC236}">
                    <a16:creationId xmlns:a16="http://schemas.microsoft.com/office/drawing/2014/main" id="{3E478CC0-617D-249E-C097-D30C609412AF}"/>
                  </a:ext>
                </a:extLst>
              </p:cNvPr>
              <p:cNvCxnSpPr>
                <a:cxnSpLocks/>
                <a:stCxn id="56" idx="2"/>
                <a:endCxn id="63" idx="0"/>
              </p:cNvCxnSpPr>
              <p:nvPr/>
            </p:nvCxnSpPr>
            <p:spPr>
              <a:xfrm>
                <a:off x="9965673" y="4961924"/>
                <a:ext cx="548626" cy="540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三角形 61">
              <a:extLst>
                <a:ext uri="{FF2B5EF4-FFF2-40B4-BE49-F238E27FC236}">
                  <a16:creationId xmlns:a16="http://schemas.microsoft.com/office/drawing/2014/main" id="{A8568465-D8AE-E072-B746-4978DECE4F9B}"/>
                </a:ext>
              </a:extLst>
            </p:cNvPr>
            <p:cNvSpPr/>
            <p:nvPr/>
          </p:nvSpPr>
          <p:spPr>
            <a:xfrm>
              <a:off x="8920739" y="4041799"/>
              <a:ext cx="2175630" cy="139882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0E81AA61-D1C2-41C0-E131-92AE01E85839}"/>
              </a:ext>
            </a:extLst>
          </p:cNvPr>
          <p:cNvSpPr txBox="1"/>
          <p:nvPr/>
        </p:nvSpPr>
        <p:spPr>
          <a:xfrm>
            <a:off x="1142803" y="1954472"/>
            <a:ext cx="738664" cy="40710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每当有元素调整下来时，要对以它为父节点的三角形区域进行调整（向下调整）</a:t>
            </a:r>
          </a:p>
        </p:txBody>
      </p:sp>
    </p:spTree>
    <p:extLst>
      <p:ext uri="{BB962C8B-B14F-4D97-AF65-F5344CB8AC3E}">
        <p14:creationId xmlns:p14="http://schemas.microsoft.com/office/powerpoint/2010/main" val="379015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46160-6B1A-7D7D-A3F4-F52F37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58C85-4CCA-576E-6638-C068BC040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655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3100" dirty="0"/>
              <a:t>二分查找的前提：只能针对有序数组（不能是链表，</a:t>
            </a:r>
            <a:r>
              <a:rPr lang="en-US" altLang="zh-CN" sz="3100" dirty="0"/>
              <a:t>go</a:t>
            </a:r>
            <a:r>
              <a:rPr lang="zh-CN" altLang="en-US" sz="3100" dirty="0"/>
              <a:t>语言切片底层是数组。在算法章节，我们说“数组”实际上指切片，主要是区别于链表）</a:t>
            </a:r>
            <a:endParaRPr lang="en-US" altLang="zh-CN" sz="3100" dirty="0"/>
          </a:p>
          <a:p>
            <a:pPr>
              <a:lnSpc>
                <a:spcPct val="120000"/>
              </a:lnSpc>
            </a:pPr>
            <a:r>
              <a:rPr lang="zh-CN" altLang="en-US" sz="3100" dirty="0"/>
              <a:t>根据下标定位数组中的任意元素，计算代价是相同的。对于</a:t>
            </a:r>
            <a:r>
              <a:rPr lang="en-US" altLang="zh-CN" sz="3100" dirty="0"/>
              <a:t>int</a:t>
            </a:r>
            <a:r>
              <a:rPr lang="zh-CN" altLang="en-US" sz="3100" dirty="0"/>
              <a:t>型数组，</a:t>
            </a:r>
            <a:r>
              <a:rPr lang="en-US" altLang="zh-CN" sz="3100" dirty="0" err="1"/>
              <a:t>arr</a:t>
            </a:r>
            <a:r>
              <a:rPr lang="en-US" altLang="zh-CN" sz="3100" dirty="0"/>
              <a:t>[n]</a:t>
            </a:r>
            <a:r>
              <a:rPr lang="zh-CN" altLang="en-US" sz="3100" dirty="0"/>
              <a:t>的地址就是</a:t>
            </a:r>
            <a:r>
              <a:rPr lang="en-US" altLang="zh-CN" sz="3100" dirty="0" err="1"/>
              <a:t>arr</a:t>
            </a:r>
            <a:r>
              <a:rPr lang="en-US" altLang="zh-CN" sz="3100" dirty="0"/>
              <a:t>[0]</a:t>
            </a:r>
            <a:r>
              <a:rPr lang="zh-CN" altLang="en-US" sz="3100" dirty="0"/>
              <a:t>的地址</a:t>
            </a:r>
            <a:r>
              <a:rPr lang="en-US" altLang="zh-CN" sz="3100" dirty="0"/>
              <a:t>+8n</a:t>
            </a:r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1C2399-F526-B510-842C-BFD369D4D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83686"/>
              </p:ext>
            </p:extLst>
          </p:nvPr>
        </p:nvGraphicFramePr>
        <p:xfrm>
          <a:off x="2920555" y="4237497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CC41605-837B-46CC-450F-E8841266D711}"/>
              </a:ext>
            </a:extLst>
          </p:cNvPr>
          <p:cNvSpPr txBox="1"/>
          <p:nvPr/>
        </p:nvSpPr>
        <p:spPr>
          <a:xfrm>
            <a:off x="1611165" y="4284128"/>
            <a:ext cx="7903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8409FC13-2C69-66E4-76CC-697C36B9B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76241"/>
              </p:ext>
            </p:extLst>
          </p:nvPr>
        </p:nvGraphicFramePr>
        <p:xfrm>
          <a:off x="2920555" y="3682566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A13FB32-1E89-F266-F381-288E874F703F}"/>
              </a:ext>
            </a:extLst>
          </p:cNvPr>
          <p:cNvSpPr txBox="1"/>
          <p:nvPr/>
        </p:nvSpPr>
        <p:spPr>
          <a:xfrm>
            <a:off x="1611164" y="3729197"/>
            <a:ext cx="8304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100536-EA00-69BF-C22F-47D05EAEDC8B}"/>
              </a:ext>
            </a:extLst>
          </p:cNvPr>
          <p:cNvSpPr txBox="1"/>
          <p:nvPr/>
        </p:nvSpPr>
        <p:spPr>
          <a:xfrm>
            <a:off x="7998333" y="3718850"/>
            <a:ext cx="2629887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长度为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数组，</a:t>
            </a:r>
            <a:endParaRPr kumimoji="1" lang="en-US" altLang="zh-CN" sz="2000" spc="13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占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个字节</a:t>
            </a:r>
            <a:endParaRPr kumimoji="1" lang="en-US" altLang="zh-CN" sz="2000" spc="13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(64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位的操作系统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kumimoji="1" lang="zh-CN" altLang="en-US" sz="2000" spc="13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圆角矩形标注 8">
            <a:extLst>
              <a:ext uri="{FF2B5EF4-FFF2-40B4-BE49-F238E27FC236}">
                <a16:creationId xmlns:a16="http://schemas.microsoft.com/office/drawing/2014/main" id="{8EE417CF-B3BA-C0A3-279F-1DF327FF406E}"/>
              </a:ext>
            </a:extLst>
          </p:cNvPr>
          <p:cNvSpPr/>
          <p:nvPr/>
        </p:nvSpPr>
        <p:spPr>
          <a:xfrm>
            <a:off x="1611164" y="5404865"/>
            <a:ext cx="2008782" cy="612648"/>
          </a:xfrm>
          <a:prstGeom prst="wedgeRoundRectCallout">
            <a:avLst>
              <a:gd name="adj1" fmla="val 15303"/>
              <a:gd name="adj2" fmla="val -14849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地址：</a:t>
            </a:r>
            <a:endParaRPr kumimoji="1" lang="en-US" altLang="zh-CN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0xc00001e270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圆角矩形标注 9">
            <a:extLst>
              <a:ext uri="{FF2B5EF4-FFF2-40B4-BE49-F238E27FC236}">
                <a16:creationId xmlns:a16="http://schemas.microsoft.com/office/drawing/2014/main" id="{E0778568-5141-7603-3E97-6BA5A42B1647}"/>
              </a:ext>
            </a:extLst>
          </p:cNvPr>
          <p:cNvSpPr/>
          <p:nvPr/>
        </p:nvSpPr>
        <p:spPr>
          <a:xfrm>
            <a:off x="3943810" y="5413573"/>
            <a:ext cx="2008782" cy="612648"/>
          </a:xfrm>
          <a:prstGeom prst="wedgeRoundRectCallout">
            <a:avLst>
              <a:gd name="adj1" fmla="val -57697"/>
              <a:gd name="adj2" fmla="val -14794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地址：</a:t>
            </a:r>
            <a:endParaRPr kumimoji="1" lang="en-US" altLang="zh-CN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0xc00001e278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圆角矩形标注 10">
            <a:extLst>
              <a:ext uri="{FF2B5EF4-FFF2-40B4-BE49-F238E27FC236}">
                <a16:creationId xmlns:a16="http://schemas.microsoft.com/office/drawing/2014/main" id="{081AD3B6-BC60-3BDA-E9EF-461E45A40708}"/>
              </a:ext>
            </a:extLst>
          </p:cNvPr>
          <p:cNvSpPr/>
          <p:nvPr/>
        </p:nvSpPr>
        <p:spPr>
          <a:xfrm>
            <a:off x="6658858" y="5413573"/>
            <a:ext cx="3817833" cy="612648"/>
          </a:xfrm>
          <a:prstGeom prst="wedgeRoundRectCallout">
            <a:avLst>
              <a:gd name="adj1" fmla="val -18498"/>
              <a:gd name="adj2" fmla="val 5397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数组的地址就是首元素的地址</a:t>
            </a:r>
          </a:p>
        </p:txBody>
      </p:sp>
    </p:spTree>
    <p:extLst>
      <p:ext uri="{BB962C8B-B14F-4D97-AF65-F5344CB8AC3E}">
        <p14:creationId xmlns:p14="http://schemas.microsoft.com/office/powerpoint/2010/main" val="18081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C8C1A-FCF2-8995-4F94-B8B0745A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用堆寻找</a:t>
            </a:r>
            <a:r>
              <a:rPr lang="en-US" altLang="zh-CN" dirty="0" err="1"/>
              <a:t>topK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7566C0-8313-2271-8E75-FB33B889C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sz="2800" dirty="0"/>
                  <a:t>用集合的前</a:t>
                </a:r>
                <a:r>
                  <a:rPr kumimoji="1" lang="en-US" altLang="zh-CN" sz="2800" dirty="0"/>
                  <a:t>K</a:t>
                </a:r>
                <a:r>
                  <a:rPr kumimoji="1" lang="zh-CN" altLang="en-US" sz="2800" dirty="0"/>
                  <a:t>个元素构建小根堆</a:t>
                </a:r>
                <a:endParaRPr kumimoji="1" lang="en-US" altLang="zh-CN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sz="2800" dirty="0"/>
                  <a:t>逐一遍历集合的其他元素，如果比堆顶小直接丢弃；否则替换掉堆顶，然后向下调整堆</a:t>
                </a:r>
                <a:endParaRPr kumimoji="1" lang="en-US" altLang="zh-CN" sz="2800" dirty="0"/>
              </a:p>
              <a:p>
                <a:pPr marL="0" indent="0">
                  <a:buNone/>
                </a:pPr>
                <a:r>
                  <a:rPr kumimoji="1" lang="zh-CN" altLang="en-US" dirty="0"/>
                  <a:t>时间复杂度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7566C0-8313-2271-8E75-FB33B889C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230C484-D607-F378-04DE-6FC2FF81169E}"/>
              </a:ext>
            </a:extLst>
          </p:cNvPr>
          <p:cNvSpPr txBox="1"/>
          <p:nvPr/>
        </p:nvSpPr>
        <p:spPr>
          <a:xfrm>
            <a:off x="838200" y="4548264"/>
            <a:ext cx="10515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BenchmarkTopKByHeap-8          343329      17251 ns/op     80 B/op     1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/op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BenchmarkTopKByPartition-8     246532      20537 ns/op     8272 B/op   2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/op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ByPartition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ByHeap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时间复杂度相当，但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ByPartition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的空间复杂度是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O(N)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ByHeap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的空间复杂度是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O(K)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，所以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ByPartition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耗时更大一些</a:t>
            </a:r>
            <a:endParaRPr lang="zh-CN" altLang="en-US" b="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61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726BB-7E78-4549-D23B-F1065C9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</a:t>
            </a:r>
            <a:r>
              <a:rPr lang="zh-CN" altLang="en-US" dirty="0"/>
              <a:t>标准库中的堆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ED2621-5B70-9D04-CDC2-6AA50D9C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800" dirty="0" err="1"/>
              <a:t>golang</a:t>
            </a:r>
            <a:r>
              <a:rPr kumimoji="1" lang="zh-CN" altLang="en-US" sz="2800" dirty="0"/>
              <a:t>中的</a:t>
            </a:r>
            <a:r>
              <a:rPr lang="en-US" altLang="zh-CN" sz="2800" dirty="0"/>
              <a:t>container/heap</a:t>
            </a:r>
            <a:r>
              <a:rPr kumimoji="1" lang="zh-CN" altLang="en-US" sz="2800" dirty="0"/>
              <a:t>实现了小根堆，但需要自己定义一个类，实现以下接口：</a:t>
            </a:r>
            <a:endParaRPr kumimoji="1" lang="en-US" altLang="zh-CN" sz="2800" dirty="0"/>
          </a:p>
          <a:p>
            <a:r>
              <a:rPr kumimoji="1" lang="en-US" altLang="zh-CN" sz="2800" dirty="0"/>
              <a:t>Len()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int</a:t>
            </a:r>
            <a:endParaRPr kumimoji="1" lang="en-US" altLang="zh-CN" dirty="0"/>
          </a:p>
          <a:p>
            <a:r>
              <a:rPr kumimoji="1" lang="en-US" altLang="zh-CN" sz="2800" dirty="0"/>
              <a:t>Less(</a:t>
            </a:r>
            <a:r>
              <a:rPr lang="en-US" altLang="zh-CN" sz="2800" dirty="0" err="1"/>
              <a:t>i</a:t>
            </a:r>
            <a:r>
              <a:rPr lang="en-US" altLang="zh-CN" sz="2800" dirty="0"/>
              <a:t>, j int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bool,</a:t>
            </a:r>
            <a:endParaRPr kumimoji="1" lang="en-US" altLang="zh-CN" dirty="0"/>
          </a:p>
          <a:p>
            <a:r>
              <a:rPr kumimoji="1" lang="en-US" altLang="zh-CN" sz="2800" dirty="0"/>
              <a:t>Swap(</a:t>
            </a:r>
            <a:r>
              <a:rPr lang="en-US" altLang="zh-CN" sz="2800" dirty="0" err="1"/>
              <a:t>i</a:t>
            </a:r>
            <a:r>
              <a:rPr lang="en-US" altLang="zh-CN" sz="2800" dirty="0"/>
              <a:t>, j int</a:t>
            </a:r>
            <a:r>
              <a:rPr kumimoji="1" lang="en-US" altLang="zh-CN" sz="2800" dirty="0"/>
              <a:t>)</a:t>
            </a:r>
          </a:p>
          <a:p>
            <a:r>
              <a:rPr lang="en-US" altLang="zh-CN" sz="2800" dirty="0"/>
              <a:t>Push(x interface{})</a:t>
            </a:r>
          </a:p>
          <a:p>
            <a:r>
              <a:rPr lang="en-US" altLang="zh-CN" sz="2800" dirty="0"/>
              <a:t>Pop()</a:t>
            </a:r>
            <a:r>
              <a:rPr lang="zh-CN" altLang="en-US" sz="2800" dirty="0"/>
              <a:t> </a:t>
            </a:r>
            <a:r>
              <a:rPr lang="en-US" altLang="zh-CN" sz="2800" dirty="0"/>
              <a:t>x interface{}</a:t>
            </a:r>
          </a:p>
        </p:txBody>
      </p:sp>
    </p:spTree>
    <p:extLst>
      <p:ext uri="{BB962C8B-B14F-4D97-AF65-F5344CB8AC3E}">
        <p14:creationId xmlns:p14="http://schemas.microsoft.com/office/powerpoint/2010/main" val="2649774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E6522-A97A-47E0-E9A0-60CC0DF1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单机寻找</a:t>
            </a:r>
            <a:r>
              <a:rPr lang="en-US" altLang="zh-CN" dirty="0" err="1"/>
              <a:t>topK</a:t>
            </a:r>
            <a:endParaRPr lang="zh-CN" altLang="en-US" dirty="0"/>
          </a:p>
        </p:txBody>
      </p:sp>
      <p:sp>
        <p:nvSpPr>
          <p:cNvPr id="4" name="矩形: 一个圆顶角，剪去另一个顶角 3">
            <a:extLst>
              <a:ext uri="{FF2B5EF4-FFF2-40B4-BE49-F238E27FC236}">
                <a16:creationId xmlns:a16="http://schemas.microsoft.com/office/drawing/2014/main" id="{85F6A18D-C6C7-9944-AEB1-B19504CE7322}"/>
              </a:ext>
            </a:extLst>
          </p:cNvPr>
          <p:cNvSpPr/>
          <p:nvPr/>
        </p:nvSpPr>
        <p:spPr>
          <a:xfrm>
            <a:off x="775504" y="2021712"/>
            <a:ext cx="1778643" cy="440609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90705D-D50F-EF2A-CDCF-9EEC5A45CB8F}"/>
              </a:ext>
            </a:extLst>
          </p:cNvPr>
          <p:cNvSpPr/>
          <p:nvPr/>
        </p:nvSpPr>
        <p:spPr>
          <a:xfrm>
            <a:off x="3815790" y="2021712"/>
            <a:ext cx="1612739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C0B55B-821A-660A-598A-3A3986701E29}"/>
              </a:ext>
            </a:extLst>
          </p:cNvPr>
          <p:cNvSpPr/>
          <p:nvPr/>
        </p:nvSpPr>
        <p:spPr>
          <a:xfrm>
            <a:off x="3815789" y="3416462"/>
            <a:ext cx="1612739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189.211.0.5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9D3922-994A-8853-FFF1-64D8DD81C094}"/>
              </a:ext>
            </a:extLst>
          </p:cNvPr>
          <p:cNvSpPr/>
          <p:nvPr/>
        </p:nvSpPr>
        <p:spPr>
          <a:xfrm>
            <a:off x="3815789" y="5389945"/>
            <a:ext cx="1612739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1E6E65-64F1-0B3D-D3E3-CDC42B797ACD}"/>
              </a:ext>
            </a:extLst>
          </p:cNvPr>
          <p:cNvSpPr txBox="1"/>
          <p:nvPr/>
        </p:nvSpPr>
        <p:spPr>
          <a:xfrm>
            <a:off x="4422103" y="4745621"/>
            <a:ext cx="430887" cy="50270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DBBAB-392C-37B6-439B-468A7B5608D0}"/>
              </a:ext>
            </a:extLst>
          </p:cNvPr>
          <p:cNvSpPr/>
          <p:nvPr/>
        </p:nvSpPr>
        <p:spPr>
          <a:xfrm>
            <a:off x="6200177" y="2021712"/>
            <a:ext cx="1967694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222.130.30.82  2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200.0.14.8  1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DD7D1F-B4AC-BBDC-D272-0038A59D2233}"/>
              </a:ext>
            </a:extLst>
          </p:cNvPr>
          <p:cNvSpPr/>
          <p:nvPr/>
        </p:nvSpPr>
        <p:spPr>
          <a:xfrm>
            <a:off x="6200177" y="3416462"/>
            <a:ext cx="1967694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176.23.10.24  2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189.211.0.5  1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E1C946-211B-AF4C-D3C6-5396CEBDA2AA}"/>
              </a:ext>
            </a:extLst>
          </p:cNvPr>
          <p:cNvSpPr/>
          <p:nvPr/>
        </p:nvSpPr>
        <p:spPr>
          <a:xfrm>
            <a:off x="6200177" y="5389945"/>
            <a:ext cx="1967694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150.79.0.21  2</a:t>
            </a:r>
          </a:p>
        </p:txBody>
      </p:sp>
      <p:sp>
        <p:nvSpPr>
          <p:cNvPr id="12" name="矩形: 一个圆顶角，剪去另一个顶角 11">
            <a:extLst>
              <a:ext uri="{FF2B5EF4-FFF2-40B4-BE49-F238E27FC236}">
                <a16:creationId xmlns:a16="http://schemas.microsoft.com/office/drawing/2014/main" id="{A4782989-448D-5155-EBC4-BEFAE1FEFB39}"/>
              </a:ext>
            </a:extLst>
          </p:cNvPr>
          <p:cNvSpPr/>
          <p:nvPr/>
        </p:nvSpPr>
        <p:spPr>
          <a:xfrm>
            <a:off x="9267463" y="2021712"/>
            <a:ext cx="2086338" cy="440609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222.130.30.82  2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176.23.10.24  2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150.79.0.21  2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200.0.14.8  1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189.211.0.5  1</a:t>
            </a:r>
          </a:p>
          <a:p>
            <a:pPr algn="ctr"/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01154A4-85DD-0FFB-09CB-DBE5B965C9F5}"/>
              </a:ext>
            </a:extLst>
          </p:cNvPr>
          <p:cNvCxnSpPr>
            <a:stCxn id="4" idx="0"/>
            <a:endCxn id="5" idx="1"/>
          </p:cNvCxnSpPr>
          <p:nvPr/>
        </p:nvCxnSpPr>
        <p:spPr>
          <a:xfrm flipV="1">
            <a:off x="2554147" y="2540644"/>
            <a:ext cx="1261643" cy="168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7DED91A-1607-0CCD-4701-7AE6933FB5DA}"/>
              </a:ext>
            </a:extLst>
          </p:cNvPr>
          <p:cNvCxnSpPr>
            <a:cxnSpLocks/>
            <a:stCxn id="4" idx="0"/>
            <a:endCxn id="7" idx="1"/>
          </p:cNvCxnSpPr>
          <p:nvPr/>
        </p:nvCxnSpPr>
        <p:spPr>
          <a:xfrm>
            <a:off x="2554147" y="4224760"/>
            <a:ext cx="1261642" cy="168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2CB1817-5623-992D-9DA8-1FE35F7710FA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>
            <a:off x="8167871" y="3935394"/>
            <a:ext cx="1099592" cy="28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909D8E0-94F3-EB21-05FB-B04A8CC5E48B}"/>
              </a:ext>
            </a:extLst>
          </p:cNvPr>
          <p:cNvCxnSpPr>
            <a:cxnSpLocks/>
            <a:stCxn id="9" idx="3"/>
            <a:endCxn id="12" idx="2"/>
          </p:cNvCxnSpPr>
          <p:nvPr/>
        </p:nvCxnSpPr>
        <p:spPr>
          <a:xfrm>
            <a:off x="8167871" y="2540644"/>
            <a:ext cx="1099592" cy="168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5319D9-FDA7-D61F-4209-AD1F9D92D670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flipV="1">
            <a:off x="2554147" y="3935394"/>
            <a:ext cx="1261642" cy="28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7785D71-9E68-9FF7-AAD1-5BE1CDE2CADE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8167871" y="4224760"/>
            <a:ext cx="1099592" cy="168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A410E58-DCAE-4BA5-03F1-F497A1585C1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428529" y="2540644"/>
            <a:ext cx="771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EC76DA4-D3AF-1B6D-C283-888953DB969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428528" y="3935394"/>
            <a:ext cx="771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B04E8D1-DD54-28EF-1692-CB1F75B49A2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428528" y="5908877"/>
            <a:ext cx="771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A63ED43-2B4F-6BD9-13BD-3D21AC9292E1}"/>
              </a:ext>
            </a:extLst>
          </p:cNvPr>
          <p:cNvSpPr txBox="1"/>
          <p:nvPr/>
        </p:nvSpPr>
        <p:spPr>
          <a:xfrm>
            <a:off x="2868214" y="2540643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Map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DA8FC7C-59A0-50E4-04B3-62AE86E5CD48}"/>
              </a:ext>
            </a:extLst>
          </p:cNvPr>
          <p:cNvSpPr txBox="1"/>
          <p:nvPr/>
        </p:nvSpPr>
        <p:spPr>
          <a:xfrm>
            <a:off x="8331091" y="2534421"/>
            <a:ext cx="8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Reduce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34F1A1F-B8EC-734B-8EE5-34181879FC8A}"/>
              </a:ext>
            </a:extLst>
          </p:cNvPr>
          <p:cNvSpPr txBox="1"/>
          <p:nvPr/>
        </p:nvSpPr>
        <p:spPr>
          <a:xfrm>
            <a:off x="775504" y="1528046"/>
            <a:ext cx="944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用户每请求一次会把其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记录到文件的一行，文件总共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，找出现次数最多的前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948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2E9EC-F3B0-9D88-2946-5C10D6FC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基于堆的归并排序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61FC17-6AFD-F0B1-D9ED-6264EC804762}"/>
              </a:ext>
            </a:extLst>
          </p:cNvPr>
          <p:cNvSpPr txBox="1"/>
          <p:nvPr/>
        </p:nvSpPr>
        <p:spPr>
          <a:xfrm>
            <a:off x="775504" y="1528046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文件，每行一个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，对这些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进行排序。</a:t>
            </a:r>
          </a:p>
        </p:txBody>
      </p:sp>
      <p:sp>
        <p:nvSpPr>
          <p:cNvPr id="5" name="矩形: 一个圆顶角，剪去另一个顶角 4">
            <a:extLst>
              <a:ext uri="{FF2B5EF4-FFF2-40B4-BE49-F238E27FC236}">
                <a16:creationId xmlns:a16="http://schemas.microsoft.com/office/drawing/2014/main" id="{A3D78E43-CED0-109E-3E61-B1F0FCF59DE2}"/>
              </a:ext>
            </a:extLst>
          </p:cNvPr>
          <p:cNvSpPr/>
          <p:nvPr/>
        </p:nvSpPr>
        <p:spPr>
          <a:xfrm>
            <a:off x="775504" y="2021712"/>
            <a:ext cx="1778643" cy="440609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189.211.0.5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494D24-B65F-6C16-3F62-F1B0144566CC}"/>
              </a:ext>
            </a:extLst>
          </p:cNvPr>
          <p:cNvSpPr/>
          <p:nvPr/>
        </p:nvSpPr>
        <p:spPr>
          <a:xfrm>
            <a:off x="3815790" y="2021712"/>
            <a:ext cx="1612739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0E116C-A743-4760-69A9-D12A07BB67C2}"/>
              </a:ext>
            </a:extLst>
          </p:cNvPr>
          <p:cNvSpPr/>
          <p:nvPr/>
        </p:nvSpPr>
        <p:spPr>
          <a:xfrm>
            <a:off x="3815788" y="3705828"/>
            <a:ext cx="1612739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189.211.0.5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D82BB5-2DAE-C960-8D78-D13C1539AD7A}"/>
              </a:ext>
            </a:extLst>
          </p:cNvPr>
          <p:cNvSpPr/>
          <p:nvPr/>
        </p:nvSpPr>
        <p:spPr>
          <a:xfrm>
            <a:off x="3815789" y="5389945"/>
            <a:ext cx="1612739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F94A9D-9650-3B82-C582-EDE3A306601B}"/>
              </a:ext>
            </a:extLst>
          </p:cNvPr>
          <p:cNvSpPr/>
          <p:nvPr/>
        </p:nvSpPr>
        <p:spPr>
          <a:xfrm>
            <a:off x="6528121" y="2021712"/>
            <a:ext cx="1639750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FF9550-DFC7-64EA-3980-3B6BE5ECF34B}"/>
              </a:ext>
            </a:extLst>
          </p:cNvPr>
          <p:cNvSpPr/>
          <p:nvPr/>
        </p:nvSpPr>
        <p:spPr>
          <a:xfrm>
            <a:off x="6528118" y="3705828"/>
            <a:ext cx="1639751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189.211.0.5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8BC7C3-3A7E-9C09-EDED-DB0A2F2E9903}"/>
              </a:ext>
            </a:extLst>
          </p:cNvPr>
          <p:cNvSpPr/>
          <p:nvPr/>
        </p:nvSpPr>
        <p:spPr>
          <a:xfrm>
            <a:off x="6528119" y="5389945"/>
            <a:ext cx="1639752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</p:txBody>
      </p:sp>
      <p:sp>
        <p:nvSpPr>
          <p:cNvPr id="13" name="矩形: 一个圆顶角，剪去另一个顶角 12">
            <a:extLst>
              <a:ext uri="{FF2B5EF4-FFF2-40B4-BE49-F238E27FC236}">
                <a16:creationId xmlns:a16="http://schemas.microsoft.com/office/drawing/2014/main" id="{35CB16B6-46BC-9834-B7AE-3123DF91DB46}"/>
              </a:ext>
            </a:extLst>
          </p:cNvPr>
          <p:cNvSpPr/>
          <p:nvPr/>
        </p:nvSpPr>
        <p:spPr>
          <a:xfrm>
            <a:off x="9637853" y="2021712"/>
            <a:ext cx="1715948" cy="440609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189.211.0.5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</a:t>
            </a:r>
          </a:p>
          <a:p>
            <a:pPr algn="ctr"/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223FB5B-39B3-B50C-0DD4-B765FDDC17AA}"/>
              </a:ext>
            </a:extLst>
          </p:cNvPr>
          <p:cNvCxnSpPr>
            <a:stCxn id="5" idx="0"/>
            <a:endCxn id="6" idx="1"/>
          </p:cNvCxnSpPr>
          <p:nvPr/>
        </p:nvCxnSpPr>
        <p:spPr>
          <a:xfrm flipV="1">
            <a:off x="2554147" y="2540644"/>
            <a:ext cx="1261643" cy="168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FD49F3-BA46-D88F-BE80-D18C75A2FBD4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>
            <a:off x="2554147" y="4224760"/>
            <a:ext cx="1261642" cy="168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ACD0FDD-2780-A6BD-A4DA-8228113CE483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>
            <a:off x="8167869" y="4224760"/>
            <a:ext cx="1469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BDDB0A0-D962-3825-A555-108132AEFF2B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8167871" y="2540644"/>
            <a:ext cx="1469982" cy="168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77314F3-CEBC-4B90-B102-4A2CAE523ADA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>
            <a:off x="2554147" y="4224760"/>
            <a:ext cx="12616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326A123-896C-781F-B407-9FC64C5B5B7B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8167871" y="4224760"/>
            <a:ext cx="1469982" cy="168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9F1DC6-5CDE-7338-2650-5AAE102FFDF8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428529" y="2540644"/>
            <a:ext cx="1099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96BE424-3579-570B-5F88-C8A1242FD54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428527" y="4224760"/>
            <a:ext cx="109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688859E-9D65-3586-9EF6-1ADEF6F3A0C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5428528" y="5908877"/>
            <a:ext cx="109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CBECBFD-37B8-F5B4-D0FB-F26F546A2EA3}"/>
              </a:ext>
            </a:extLst>
          </p:cNvPr>
          <p:cNvSpPr txBox="1"/>
          <p:nvPr/>
        </p:nvSpPr>
        <p:spPr>
          <a:xfrm>
            <a:off x="2890720" y="254064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切分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AF5F7C-1ED7-F18F-3A63-D2AFBABF7591}"/>
              </a:ext>
            </a:extLst>
          </p:cNvPr>
          <p:cNvSpPr txBox="1"/>
          <p:nvPr/>
        </p:nvSpPr>
        <p:spPr>
          <a:xfrm>
            <a:off x="8605343" y="254064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归并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D08256-79CE-8908-80B8-7FB3605ADD44}"/>
              </a:ext>
            </a:extLst>
          </p:cNvPr>
          <p:cNvSpPr txBox="1"/>
          <p:nvPr/>
        </p:nvSpPr>
        <p:spPr>
          <a:xfrm>
            <a:off x="5680807" y="21119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排序</a:t>
            </a:r>
          </a:p>
        </p:txBody>
      </p:sp>
    </p:spTree>
    <p:extLst>
      <p:ext uri="{BB962C8B-B14F-4D97-AF65-F5344CB8AC3E}">
        <p14:creationId xmlns:p14="http://schemas.microsoft.com/office/powerpoint/2010/main" val="3222551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A6337-C348-29D1-0096-A06E90B0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基于堆的归并排序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A2F7F-83C9-BDF7-B789-8EFC35E34D20}"/>
              </a:ext>
            </a:extLst>
          </p:cNvPr>
          <p:cNvSpPr txBox="1"/>
          <p:nvPr/>
        </p:nvSpPr>
        <p:spPr>
          <a:xfrm>
            <a:off x="775504" y="1528046"/>
            <a:ext cx="955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个已经排序好的小文件，把它们合成一个有序的大文件，内存不能同时容下两个小文件。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62180B-90CC-5E7A-DF22-3B1FCED45161}"/>
              </a:ext>
            </a:extLst>
          </p:cNvPr>
          <p:cNvSpPr txBox="1"/>
          <p:nvPr/>
        </p:nvSpPr>
        <p:spPr>
          <a:xfrm>
            <a:off x="5957105" y="2086779"/>
            <a:ext cx="5396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方法一：从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个小文件中读出首行，找出最小者，输出到大文件中。从上一轮的最小者对应的文件中读出下一行，再找最小者。每输出一条记录需要进行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次比较。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方法二：维护一个长度为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的有序数组，每次把首元素输出至文件。数组中插入一个新元素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)+O(n)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，删除首元素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O(n)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方法三：维护一个长度为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的有序链接，每次把首元素输出至文件。链接中插入一个新元素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O(n)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，删除首元素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O(1)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方法四：维护一个大小为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的小根堆，每次把堆顶输出至文件。堆中插入一个新元素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，删除堆顶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C8B0C8-46DC-39AD-7D33-5A20D01812CF}"/>
              </a:ext>
            </a:extLst>
          </p:cNvPr>
          <p:cNvSpPr/>
          <p:nvPr/>
        </p:nvSpPr>
        <p:spPr>
          <a:xfrm>
            <a:off x="838202" y="2041003"/>
            <a:ext cx="1639750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CC3E26-D746-F404-1623-801D79F7265D}"/>
              </a:ext>
            </a:extLst>
          </p:cNvPr>
          <p:cNvSpPr/>
          <p:nvPr/>
        </p:nvSpPr>
        <p:spPr>
          <a:xfrm>
            <a:off x="838199" y="3725119"/>
            <a:ext cx="1639751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189.211.0.5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E03B40-A15F-85DB-27AC-019CFF453700}"/>
              </a:ext>
            </a:extLst>
          </p:cNvPr>
          <p:cNvSpPr/>
          <p:nvPr/>
        </p:nvSpPr>
        <p:spPr>
          <a:xfrm>
            <a:off x="838200" y="5409236"/>
            <a:ext cx="1639752" cy="10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</p:txBody>
      </p:sp>
      <p:sp>
        <p:nvSpPr>
          <p:cNvPr id="17" name="矩形: 一个圆顶角，剪去另一个顶角 16">
            <a:extLst>
              <a:ext uri="{FF2B5EF4-FFF2-40B4-BE49-F238E27FC236}">
                <a16:creationId xmlns:a16="http://schemas.microsoft.com/office/drawing/2014/main" id="{A7711E69-6DE6-EAEC-A259-B6CBA2B5D531}"/>
              </a:ext>
            </a:extLst>
          </p:cNvPr>
          <p:cNvSpPr/>
          <p:nvPr/>
        </p:nvSpPr>
        <p:spPr>
          <a:xfrm>
            <a:off x="3947934" y="2041003"/>
            <a:ext cx="1715948" cy="440609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150.79.0.21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176.23.10.24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189.211.0.5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200.0.14.8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222.130.30.82</a:t>
            </a:r>
          </a:p>
          <a:p>
            <a:pPr algn="ctr"/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53C2449-ADA6-D96D-2724-B9FC72FFEC2E}"/>
              </a:ext>
            </a:extLst>
          </p:cNvPr>
          <p:cNvCxnSpPr>
            <a:cxnSpLocks/>
            <a:stCxn id="15" idx="3"/>
            <a:endCxn id="17" idx="2"/>
          </p:cNvCxnSpPr>
          <p:nvPr/>
        </p:nvCxnSpPr>
        <p:spPr>
          <a:xfrm>
            <a:off x="2477950" y="4244051"/>
            <a:ext cx="1469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CD13E07-6050-0D78-2268-FC081F8B8EAC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2477952" y="2559935"/>
            <a:ext cx="1469982" cy="168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5A9AA7-6FE7-B370-FEA2-CA0B94FA54FD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 flipV="1">
            <a:off x="2477952" y="4244051"/>
            <a:ext cx="1469982" cy="168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33D24D4-6064-455A-60D5-18482248D0C7}"/>
              </a:ext>
            </a:extLst>
          </p:cNvPr>
          <p:cNvSpPr txBox="1"/>
          <p:nvPr/>
        </p:nvSpPr>
        <p:spPr>
          <a:xfrm>
            <a:off x="2915424" y="255993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归并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16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7A3D9-B1A2-1AE8-0EEE-AAF878E1E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缓存实现</a:t>
            </a:r>
          </a:p>
        </p:txBody>
      </p:sp>
    </p:spTree>
    <p:extLst>
      <p:ext uri="{BB962C8B-B14F-4D97-AF65-F5344CB8AC3E}">
        <p14:creationId xmlns:p14="http://schemas.microsoft.com/office/powerpoint/2010/main" val="59332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3B133-3B29-DB99-B0DD-D0E482D2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缓存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394D7EB5-1317-A691-4BA5-84AC26C02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895" y="1690688"/>
            <a:ext cx="4750901" cy="412966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业务上需要读取数据时优先从缓存中读取，因为缓存更快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缓存中没有时再从数据库或远程服务中读，远程服务底层可能还是去读数据库。读出来后存入缓存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缓存要占用宝贵的内存资源，所以缓存的大小是受限的。理想情况下把</a:t>
            </a:r>
            <a:r>
              <a:rPr lang="zh-CN" altLang="en-US" dirty="0">
                <a:solidFill>
                  <a:srgbClr val="F76212"/>
                </a:solidFill>
              </a:rPr>
              <a:t>未来</a:t>
            </a:r>
            <a:r>
              <a:rPr lang="zh-CN" altLang="en-US" dirty="0"/>
              <a:t>最经常访问的数据存入缓存</a:t>
            </a:r>
            <a:endParaRPr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FB47316-7618-10FC-D85B-12329F1421D9}"/>
              </a:ext>
            </a:extLst>
          </p:cNvPr>
          <p:cNvGrpSpPr/>
          <p:nvPr/>
        </p:nvGrpSpPr>
        <p:grpSpPr>
          <a:xfrm>
            <a:off x="1956023" y="3224254"/>
            <a:ext cx="2612002" cy="906449"/>
            <a:chOff x="3009570" y="3124862"/>
            <a:chExt cx="2612002" cy="90644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0B4A75-8DC8-26DA-C372-8300FECE2221}"/>
                </a:ext>
              </a:extLst>
            </p:cNvPr>
            <p:cNvSpPr/>
            <p:nvPr/>
          </p:nvSpPr>
          <p:spPr>
            <a:xfrm>
              <a:off x="3009570" y="3124862"/>
              <a:ext cx="2612002" cy="9064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map/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跳表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/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红黑树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/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5FA420F-B882-5529-C873-D75681774A1D}"/>
                </a:ext>
              </a:extLst>
            </p:cNvPr>
            <p:cNvSpPr/>
            <p:nvPr/>
          </p:nvSpPr>
          <p:spPr>
            <a:xfrm>
              <a:off x="3122216" y="3507851"/>
              <a:ext cx="1135709" cy="4280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本地内存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8EB4F70-A308-A498-5C24-8A3EA21F4E0A}"/>
                </a:ext>
              </a:extLst>
            </p:cNvPr>
            <p:cNvSpPr/>
            <p:nvPr/>
          </p:nvSpPr>
          <p:spPr>
            <a:xfrm>
              <a:off x="4371894" y="3507851"/>
              <a:ext cx="1135709" cy="4280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Redis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12BF2D5-D93B-C3DB-E0B4-514EC2EF2D77}"/>
              </a:ext>
            </a:extLst>
          </p:cNvPr>
          <p:cNvSpPr/>
          <p:nvPr/>
        </p:nvSpPr>
        <p:spPr>
          <a:xfrm>
            <a:off x="838200" y="4805237"/>
            <a:ext cx="1547850" cy="728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数据库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8EC139-BEEB-501C-6DDF-C45E852C41BF}"/>
              </a:ext>
            </a:extLst>
          </p:cNvPr>
          <p:cNvSpPr/>
          <p:nvPr/>
        </p:nvSpPr>
        <p:spPr>
          <a:xfrm>
            <a:off x="3959753" y="4805236"/>
            <a:ext cx="1547850" cy="728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远程服务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B80FA4-6743-6D93-93D7-34B7A249D2A9}"/>
              </a:ext>
            </a:extLst>
          </p:cNvPr>
          <p:cNvSpPr txBox="1"/>
          <p:nvPr/>
        </p:nvSpPr>
        <p:spPr>
          <a:xfrm>
            <a:off x="2708026" y="19759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读数请求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A0E29C2-C252-3F48-878D-4ABBF22C086F}"/>
              </a:ext>
            </a:extLst>
          </p:cNvPr>
          <p:cNvCxnSpPr>
            <a:stCxn id="10" idx="2"/>
            <a:endCxn id="4" idx="0"/>
          </p:cNvCxnSpPr>
          <p:nvPr/>
        </p:nvCxnSpPr>
        <p:spPr>
          <a:xfrm>
            <a:off x="3262024" y="2345232"/>
            <a:ext cx="0" cy="87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893D7EC-49CA-2DD5-1DCD-DEC85760203C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262024" y="4130703"/>
            <a:ext cx="1471654" cy="674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5628389-1FD1-59A5-B741-99EE4ACA62A7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612125" y="4130703"/>
            <a:ext cx="1649899" cy="674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581A972-4BB1-5362-C762-854826E53773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2386050" y="5169671"/>
            <a:ext cx="15737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4AE086B-BE17-D8BE-A56A-37FFE66175D0}"/>
              </a:ext>
            </a:extLst>
          </p:cNvPr>
          <p:cNvSpPr txBox="1"/>
          <p:nvPr/>
        </p:nvSpPr>
        <p:spPr>
          <a:xfrm>
            <a:off x="1085212" y="35708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缓存</a:t>
            </a:r>
          </a:p>
        </p:txBody>
      </p:sp>
    </p:spTree>
    <p:extLst>
      <p:ext uri="{BB962C8B-B14F-4D97-AF65-F5344CB8AC3E}">
        <p14:creationId xmlns:p14="http://schemas.microsoft.com/office/powerpoint/2010/main" val="4290326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0275B-EAA1-50B9-FFCC-13952A6F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LRU</a:t>
            </a:r>
            <a:r>
              <a:rPr lang="zh-CN" altLang="en-US" dirty="0"/>
              <a:t>缓存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C9B5A1-4315-AA09-C7EF-7AD16F4F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503883"/>
          </a:xfrm>
        </p:spPr>
        <p:txBody>
          <a:bodyPr>
            <a:noAutofit/>
          </a:bodyPr>
          <a:lstStyle/>
          <a:p>
            <a:r>
              <a:rPr kumimoji="1" lang="en-US" altLang="zh-CN" sz="2400" dirty="0"/>
              <a:t>LRU</a:t>
            </a:r>
            <a:r>
              <a:rPr kumimoji="1" lang="zh-CN" altLang="en-US" sz="2400" dirty="0"/>
              <a:t>（</a:t>
            </a:r>
            <a:r>
              <a:rPr lang="en-US" altLang="zh-CN" sz="2400" dirty="0"/>
              <a:t>Least Recently Used</a:t>
            </a:r>
            <a:r>
              <a:rPr lang="zh-CN" altLang="en-US" sz="2400" dirty="0"/>
              <a:t>，最近最少使用）缓存假设最近刚刚被使用的数据在将来被访问的概率也很高，应该留存缓存中，而那些最一直没被访问的元素应该从缓存中淘汰</a:t>
            </a:r>
            <a:endParaRPr lang="en-US" altLang="zh-CN" sz="2400" dirty="0"/>
          </a:p>
          <a:p>
            <a:r>
              <a:rPr lang="zh-CN" altLang="en-US" sz="2400" dirty="0"/>
              <a:t>实现思路：</a:t>
            </a:r>
            <a:r>
              <a:rPr kumimoji="1" lang="zh-CN" altLang="en-US" sz="2400" dirty="0"/>
              <a:t>缓存的</a:t>
            </a:r>
            <a:r>
              <a:rPr kumimoji="1" lang="en-US" altLang="zh-CN" sz="2400" dirty="0"/>
              <a:t>key</a:t>
            </a:r>
            <a:r>
              <a:rPr kumimoji="1" lang="zh-CN" altLang="en-US" sz="2400" dirty="0"/>
              <a:t>放到链表中，头部的元素表示最近刚使用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如果命中缓存，从链表中找到对应的</a:t>
            </a:r>
            <a:r>
              <a:rPr kumimoji="1" lang="en-US" altLang="zh-CN" sz="2000" dirty="0"/>
              <a:t>key</a:t>
            </a:r>
            <a:r>
              <a:rPr kumimoji="1" lang="zh-CN" altLang="en-US" sz="2000" dirty="0"/>
              <a:t>，移到链表头部。</a:t>
            </a:r>
            <a:r>
              <a:rPr kumimoji="1" lang="en-US" altLang="zh-CN" sz="2000" dirty="0"/>
              <a:t>O(N)</a:t>
            </a:r>
          </a:p>
          <a:p>
            <a:pPr lvl="1"/>
            <a:r>
              <a:rPr kumimoji="1" lang="zh-CN" altLang="en-US" sz="2000" dirty="0"/>
              <a:t>如果没命中缓存：</a:t>
            </a:r>
            <a:endParaRPr kumimoji="1" lang="en-US" altLang="zh-CN" sz="2000" dirty="0"/>
          </a:p>
          <a:p>
            <a:pPr lvl="2"/>
            <a:r>
              <a:rPr kumimoji="1" lang="zh-CN" altLang="en-US" dirty="0"/>
              <a:t>如果缓存容量没超，放入缓存，并把</a:t>
            </a:r>
            <a:r>
              <a:rPr kumimoji="1" lang="en-US" altLang="zh-CN" dirty="0"/>
              <a:t>key</a:t>
            </a:r>
            <a:r>
              <a:rPr kumimoji="1" lang="zh-CN" altLang="en-US" dirty="0"/>
              <a:t>放到链表头部</a:t>
            </a:r>
            <a:r>
              <a:rPr kumimoji="1" lang="zh-CN" altLang="en-US" sz="2000" dirty="0"/>
              <a:t>。</a:t>
            </a:r>
            <a:r>
              <a:rPr kumimoji="1" lang="en-US" altLang="zh-CN" sz="2000" dirty="0"/>
              <a:t>O(1)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如果超出缓存容量，删除链表尾部元素，再把</a:t>
            </a:r>
            <a:r>
              <a:rPr kumimoji="1" lang="en-US" altLang="zh-CN" dirty="0"/>
              <a:t>key</a:t>
            </a:r>
            <a:r>
              <a:rPr kumimoji="1" lang="zh-CN" altLang="en-US" dirty="0"/>
              <a:t>放到链表头部</a:t>
            </a:r>
            <a:r>
              <a:rPr kumimoji="1" lang="zh-CN" altLang="en-US" sz="2000" dirty="0"/>
              <a:t>。</a:t>
            </a:r>
            <a:r>
              <a:rPr kumimoji="1" lang="en-US" altLang="zh-CN" sz="2000" dirty="0"/>
              <a:t>O(1)</a:t>
            </a:r>
          </a:p>
          <a:p>
            <a:pPr lvl="2"/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9CC58BE-021D-BAC3-EED2-A67FA287ABA9}"/>
              </a:ext>
            </a:extLst>
          </p:cNvPr>
          <p:cNvGraphicFramePr>
            <a:graphicFrameLocks noGrp="1"/>
          </p:cNvGraphicFramePr>
          <p:nvPr/>
        </p:nvGraphicFramePr>
        <p:xfrm>
          <a:off x="1939166" y="5630781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03B89BB-C532-BBF1-7E64-3C5B4A1A80E7}"/>
              </a:ext>
            </a:extLst>
          </p:cNvPr>
          <p:cNvGraphicFramePr>
            <a:graphicFrameLocks noGrp="1"/>
          </p:cNvGraphicFramePr>
          <p:nvPr/>
        </p:nvGraphicFramePr>
        <p:xfrm>
          <a:off x="5013939" y="5630781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8FB55B6C-9F06-8CDB-BDB3-A69D63C162F2}"/>
              </a:ext>
            </a:extLst>
          </p:cNvPr>
          <p:cNvGraphicFramePr>
            <a:graphicFrameLocks noGrp="1"/>
          </p:cNvGraphicFramePr>
          <p:nvPr/>
        </p:nvGraphicFramePr>
        <p:xfrm>
          <a:off x="8088712" y="5630781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cxnSp>
        <p:nvCxnSpPr>
          <p:cNvPr id="7" name="直线箭头连接符 8">
            <a:extLst>
              <a:ext uri="{FF2B5EF4-FFF2-40B4-BE49-F238E27FC236}">
                <a16:creationId xmlns:a16="http://schemas.microsoft.com/office/drawing/2014/main" id="{9542F20D-33CE-4657-DC2D-2E7F77FF1737}"/>
              </a:ext>
            </a:extLst>
          </p:cNvPr>
          <p:cNvCxnSpPr/>
          <p:nvPr/>
        </p:nvCxnSpPr>
        <p:spPr>
          <a:xfrm>
            <a:off x="6973170" y="5749088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9">
            <a:extLst>
              <a:ext uri="{FF2B5EF4-FFF2-40B4-BE49-F238E27FC236}">
                <a16:creationId xmlns:a16="http://schemas.microsoft.com/office/drawing/2014/main" id="{9330A0A3-57F6-FBC1-40C1-F6E7D61FABDF}"/>
              </a:ext>
            </a:extLst>
          </p:cNvPr>
          <p:cNvCxnSpPr>
            <a:cxnSpLocks/>
          </p:cNvCxnSpPr>
          <p:nvPr/>
        </p:nvCxnSpPr>
        <p:spPr>
          <a:xfrm flipH="1">
            <a:off x="3898397" y="5901488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12">
            <a:extLst>
              <a:ext uri="{FF2B5EF4-FFF2-40B4-BE49-F238E27FC236}">
                <a16:creationId xmlns:a16="http://schemas.microsoft.com/office/drawing/2014/main" id="{C1411E10-9945-63C3-BD00-23DCA235CA4B}"/>
              </a:ext>
            </a:extLst>
          </p:cNvPr>
          <p:cNvCxnSpPr>
            <a:cxnSpLocks/>
          </p:cNvCxnSpPr>
          <p:nvPr/>
        </p:nvCxnSpPr>
        <p:spPr>
          <a:xfrm flipH="1">
            <a:off x="6960813" y="5889131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24">
            <a:extLst>
              <a:ext uri="{FF2B5EF4-FFF2-40B4-BE49-F238E27FC236}">
                <a16:creationId xmlns:a16="http://schemas.microsoft.com/office/drawing/2014/main" id="{CA916789-4959-09E8-4683-F45B93270C0D}"/>
              </a:ext>
            </a:extLst>
          </p:cNvPr>
          <p:cNvCxnSpPr/>
          <p:nvPr/>
        </p:nvCxnSpPr>
        <p:spPr>
          <a:xfrm>
            <a:off x="3898397" y="5749088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057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58159-E3C4-2106-E5E2-BF39F81D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超时缓存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C18EE-F718-37AA-43BE-FFB77ED4F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5481"/>
          </a:xfrm>
        </p:spPr>
        <p:txBody>
          <a:bodyPr/>
          <a:lstStyle/>
          <a:p>
            <a:r>
              <a:rPr lang="zh-CN" altLang="en-US" dirty="0"/>
              <a:t>超时缓存假设刚刚被访问的元素在将来</a:t>
            </a:r>
            <a:r>
              <a:rPr lang="zh-CN" altLang="en-US" dirty="0">
                <a:solidFill>
                  <a:srgbClr val="F76212"/>
                </a:solidFill>
              </a:rPr>
              <a:t>一小段</a:t>
            </a:r>
            <a:r>
              <a:rPr lang="zh-CN" altLang="en-US" dirty="0"/>
              <a:t>时间被访问的概率也很大，同时为缓解缓存与数据库不一致的问题，数据在缓存中停留的时间也不宜过长</a:t>
            </a:r>
            <a:endParaRPr lang="en-US" altLang="zh-CN" dirty="0"/>
          </a:p>
          <a:p>
            <a:r>
              <a:rPr lang="zh-CN" altLang="en-US" dirty="0"/>
              <a:t>实现思路：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元素写入缓存时设置到期时间，并且按到期时间插入小根堆中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400" dirty="0"/>
              <a:t>周期扫描堆顶元素，如果它的到期时间早于当前时刻，则从堆和缓存中删除</a:t>
            </a:r>
            <a:r>
              <a:rPr kumimoji="1" lang="zh-CN" altLang="en-US" sz="2400"/>
              <a:t>，然后</a:t>
            </a:r>
            <a:r>
              <a:rPr kumimoji="1" lang="zh-CN" altLang="en-US"/>
              <a:t>通</a:t>
            </a:r>
            <a:r>
              <a:rPr kumimoji="1" lang="zh-CN" altLang="en-US" sz="2400"/>
              <a:t>过</a:t>
            </a:r>
            <a:r>
              <a:rPr kumimoji="1" lang="zh-CN" altLang="en-US" sz="2400" dirty="0"/>
              <a:t>向下调整得到新的堆顶</a:t>
            </a:r>
            <a:endParaRPr kumimoji="1" lang="en-US" altLang="zh-CN" sz="2400" dirty="0"/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4522863B-712E-14B3-F4B7-FBBEBAE8B72F}"/>
              </a:ext>
            </a:extLst>
          </p:cNvPr>
          <p:cNvSpPr/>
          <p:nvPr/>
        </p:nvSpPr>
        <p:spPr>
          <a:xfrm>
            <a:off x="2679590" y="5545798"/>
            <a:ext cx="6074796" cy="783439"/>
          </a:xfrm>
          <a:prstGeom prst="cloudCallout">
            <a:avLst>
              <a:gd name="adj1" fmla="val 4689"/>
              <a:gd name="adj2" fmla="val -925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可以用数组或链表代替堆吗？</a:t>
            </a:r>
          </a:p>
        </p:txBody>
      </p:sp>
    </p:spTree>
    <p:extLst>
      <p:ext uri="{BB962C8B-B14F-4D97-AF65-F5344CB8AC3E}">
        <p14:creationId xmlns:p14="http://schemas.microsoft.com/office/powerpoint/2010/main" val="16677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5B016-A67E-7FF7-2021-BC5581F3E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</a:p>
        </p:txBody>
      </p:sp>
    </p:spTree>
    <p:extLst>
      <p:ext uri="{BB962C8B-B14F-4D97-AF65-F5344CB8AC3E}">
        <p14:creationId xmlns:p14="http://schemas.microsoft.com/office/powerpoint/2010/main" val="124802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ECFE9-ED68-B6CB-F95C-D5D19DDB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AE9BFC-5436-DF6B-84FD-363203E74E61}"/>
              </a:ext>
            </a:extLst>
          </p:cNvPr>
          <p:cNvSpPr txBox="1"/>
          <p:nvPr/>
        </p:nvSpPr>
        <p:spPr>
          <a:xfrm flipH="1">
            <a:off x="838200" y="1690688"/>
            <a:ext cx="163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target=3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C74A6B-6FB1-025D-B5BA-567A0CF7E857}"/>
              </a:ext>
            </a:extLst>
          </p:cNvPr>
          <p:cNvSpPr txBox="1"/>
          <p:nvPr/>
        </p:nvSpPr>
        <p:spPr>
          <a:xfrm flipH="1">
            <a:off x="2684581" y="1746789"/>
            <a:ext cx="100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5C6214-ECED-E5F3-651F-16C090275304}"/>
              </a:ext>
            </a:extLst>
          </p:cNvPr>
          <p:cNvSpPr txBox="1"/>
          <p:nvPr/>
        </p:nvSpPr>
        <p:spPr>
          <a:xfrm flipH="1">
            <a:off x="6213984" y="1746789"/>
            <a:ext cx="100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97CFC5-EB26-CAF2-671C-46F0D788CA63}"/>
              </a:ext>
            </a:extLst>
          </p:cNvPr>
          <p:cNvSpPr txBox="1"/>
          <p:nvPr/>
        </p:nvSpPr>
        <p:spPr>
          <a:xfrm flipH="1">
            <a:off x="4251935" y="1746789"/>
            <a:ext cx="137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9935118-B981-830D-898E-4FB1FCC60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918302"/>
              </p:ext>
            </p:extLst>
          </p:nvPr>
        </p:nvGraphicFramePr>
        <p:xfrm>
          <a:off x="2733741" y="3151535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A0B39C85-8166-E53A-D21D-FAF6EFD32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24366"/>
              </p:ext>
            </p:extLst>
          </p:nvPr>
        </p:nvGraphicFramePr>
        <p:xfrm>
          <a:off x="2733741" y="2596604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C806DCC-FC96-5F7E-469D-76869915FAC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186811" y="2208454"/>
            <a:ext cx="0" cy="388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9F07147-33F4-B595-8F3E-84E459FC07B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16214" y="2208454"/>
            <a:ext cx="0" cy="388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17B0C0D-CDE6-7DDC-ED9E-09927A758C0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937735" y="2208454"/>
            <a:ext cx="1" cy="388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319EB85-98FD-1B80-E079-221584CA515A}"/>
              </a:ext>
            </a:extLst>
          </p:cNvPr>
          <p:cNvSpPr txBox="1"/>
          <p:nvPr/>
        </p:nvSpPr>
        <p:spPr>
          <a:xfrm flipH="1">
            <a:off x="7753004" y="1746789"/>
            <a:ext cx="3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middle=(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begin+end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)/2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A5322A-5451-B821-882E-EC61E234F32F}"/>
              </a:ext>
            </a:extLst>
          </p:cNvPr>
          <p:cNvSpPr txBox="1"/>
          <p:nvPr/>
        </p:nvSpPr>
        <p:spPr>
          <a:xfrm flipH="1">
            <a:off x="2684580" y="4013124"/>
            <a:ext cx="100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53005C-7B2C-7FBE-445E-1DE381CEB32A}"/>
              </a:ext>
            </a:extLst>
          </p:cNvPr>
          <p:cNvSpPr txBox="1"/>
          <p:nvPr/>
        </p:nvSpPr>
        <p:spPr>
          <a:xfrm flipH="1">
            <a:off x="3347366" y="4131112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E527940A-1B89-E100-F1F3-028F19A21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06743"/>
              </p:ext>
            </p:extLst>
          </p:nvPr>
        </p:nvGraphicFramePr>
        <p:xfrm>
          <a:off x="2733740" y="5575187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A787D2B7-682B-4A9B-30FE-26AC787DB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910723"/>
              </p:ext>
            </p:extLst>
          </p:nvPr>
        </p:nvGraphicFramePr>
        <p:xfrm>
          <a:off x="2733740" y="5020256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8C8AA33-83DB-638F-0F2F-9EA5247FFD2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6810" y="4659455"/>
            <a:ext cx="0" cy="360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07607B4-A8AB-C692-6A08-53707EB93FF3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033166" y="4500444"/>
            <a:ext cx="0" cy="519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A22AB0AA-E69A-0599-573E-D86A24A68411}"/>
              </a:ext>
            </a:extLst>
          </p:cNvPr>
          <p:cNvSpPr txBox="1"/>
          <p:nvPr/>
        </p:nvSpPr>
        <p:spPr>
          <a:xfrm flipH="1">
            <a:off x="7841494" y="2736034"/>
            <a:ext cx="360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   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[middle] &gt; target</a:t>
            </a:r>
          </a:p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then   end = middle – 1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26945D6-A4F2-8EA0-A0AB-3C79581AE209}"/>
              </a:ext>
            </a:extLst>
          </p:cNvPr>
          <p:cNvSpPr txBox="1"/>
          <p:nvPr/>
        </p:nvSpPr>
        <p:spPr>
          <a:xfrm flipH="1">
            <a:off x="1923367" y="3198166"/>
            <a:ext cx="6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890A01C-5F13-4EEA-2B04-D4D28A708B20}"/>
              </a:ext>
            </a:extLst>
          </p:cNvPr>
          <p:cNvSpPr txBox="1"/>
          <p:nvPr/>
        </p:nvSpPr>
        <p:spPr>
          <a:xfrm flipH="1">
            <a:off x="1903309" y="5621818"/>
            <a:ext cx="6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9F8528-6BFE-4CE9-6175-150BFA533CDE}"/>
              </a:ext>
            </a:extLst>
          </p:cNvPr>
          <p:cNvSpPr txBox="1"/>
          <p:nvPr/>
        </p:nvSpPr>
        <p:spPr>
          <a:xfrm flipH="1">
            <a:off x="7841494" y="5159686"/>
            <a:ext cx="360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   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[middle] &lt; target</a:t>
            </a:r>
          </a:p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then   begin = middle + 1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951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10CFF-76FA-589B-F172-5206C0B0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B3009-4171-7913-198E-2A28FB39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(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Dynamic Programming, DP</a:t>
            </a:r>
            <a:r>
              <a:rPr lang="en-US" altLang="zh-CN" dirty="0"/>
              <a:t>)</a:t>
            </a:r>
            <a:r>
              <a:rPr lang="zh-CN" altLang="en-US" dirty="0"/>
              <a:t>的核心技巧：存储各个子问题的答案，以便在解决主问题时直接使用。</a:t>
            </a:r>
            <a:endParaRPr lang="en-US" altLang="zh-CN" dirty="0"/>
          </a:p>
          <a:p>
            <a:r>
              <a:rPr lang="zh-CN" altLang="en-US" dirty="0"/>
              <a:t>动态规划的难点：把主问题分解为子问题。</a:t>
            </a:r>
            <a:endParaRPr lang="en-US" altLang="zh-CN" dirty="0"/>
          </a:p>
          <a:p>
            <a:r>
              <a:rPr lang="zh-CN" altLang="en-US" dirty="0"/>
              <a:t>常见的</a:t>
            </a:r>
            <a:r>
              <a:rPr lang="en-US" altLang="zh-CN" dirty="0"/>
              <a:t>2</a:t>
            </a:r>
            <a:r>
              <a:rPr lang="zh-CN" altLang="en-US" dirty="0"/>
              <a:t>种动态规划方法：</a:t>
            </a:r>
            <a:endParaRPr lang="en-US" altLang="zh-CN" dirty="0"/>
          </a:p>
          <a:p>
            <a:pPr lvl="1"/>
            <a:r>
              <a:rPr lang="zh-CN" altLang="en-US" sz="2800" dirty="0"/>
              <a:t>自顶向下：沿主要问题到基本问题的方向求解</a:t>
            </a:r>
            <a:endParaRPr lang="en-US" altLang="zh-CN" sz="2800" dirty="0"/>
          </a:p>
          <a:p>
            <a:pPr lvl="1"/>
            <a:r>
              <a:rPr lang="zh-CN" altLang="en-US" sz="2800" dirty="0"/>
              <a:t>自下向上：沿基本问题到主要问题的方向求解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262479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A6096-0563-B2C0-B7F1-D2355AB1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Fibonacci</a:t>
            </a:r>
            <a:r>
              <a:rPr lang="zh-CN" altLang="en-US" dirty="0"/>
              <a:t>数列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73E72E6-C673-577E-EED0-587402FEF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606269"/>
              </p:ext>
            </p:extLst>
          </p:nvPr>
        </p:nvGraphicFramePr>
        <p:xfrm>
          <a:off x="2032000" y="2356486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5409833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49082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26093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571249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859754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97546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54244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82957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500033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9126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5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141101"/>
                  </a:ext>
                </a:extLst>
              </a:tr>
            </a:tbl>
          </a:graphicData>
        </a:graphic>
      </p:graphicFrame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90CD3ED-9153-DA64-8B5D-CB2F905C0030}"/>
              </a:ext>
            </a:extLst>
          </p:cNvPr>
          <p:cNvSpPr txBox="1">
            <a:spLocks/>
          </p:cNvSpPr>
          <p:nvPr/>
        </p:nvSpPr>
        <p:spPr>
          <a:xfrm>
            <a:off x="759714" y="3625795"/>
            <a:ext cx="10808894" cy="2496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err="1">
                <a:solidFill>
                  <a:srgbClr val="0000FF"/>
                </a:solidFill>
                <a:latin typeface="Menlo" panose="020B0609030804020204" pitchFamily="49" charset="0"/>
              </a:rPr>
              <a:t>func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FibonacciWithRecursion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(n </a:t>
            </a:r>
            <a:r>
              <a:rPr lang="en-US" altLang="zh-CN" sz="1800" dirty="0">
                <a:solidFill>
                  <a:srgbClr val="267F99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CN" sz="1800" dirty="0">
                <a:solidFill>
                  <a:srgbClr val="267F99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n &lt;= </a:t>
            </a:r>
            <a:r>
              <a:rPr lang="en-US" altLang="zh-CN" sz="18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	return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n         </a:t>
            </a:r>
            <a:r>
              <a:rPr lang="en-US" altLang="zh-CN" sz="1800" dirty="0">
                <a:solidFill>
                  <a:srgbClr val="0080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Menlo" panose="020B0609030804020204" pitchFamily="49" charset="0"/>
              </a:rPr>
              <a:t>凡是递归，一定要有终止条件，否则会进入无限循环</a:t>
            </a:r>
            <a:endParaRPr lang="zh-CN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80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Menlo" panose="020B0609030804020204" pitchFamily="49" charset="0"/>
              </a:rPr>
              <a:t>递归调用函数自身</a:t>
            </a:r>
            <a:endParaRPr lang="zh-CN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FibonacciWithRecursion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sz="18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US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FibonacciWithRecursion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sz="18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B39F32-D432-ADC7-B91C-DE357517223A}"/>
              </a:ext>
            </a:extLst>
          </p:cNvPr>
          <p:cNvSpPr txBox="1"/>
          <p:nvPr/>
        </p:nvSpPr>
        <p:spPr>
          <a:xfrm>
            <a:off x="1228476" y="235800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8F9B3C-25C2-2310-49BF-C5248E16B492}"/>
              </a:ext>
            </a:extLst>
          </p:cNvPr>
          <p:cNvSpPr txBox="1"/>
          <p:nvPr/>
        </p:nvSpPr>
        <p:spPr>
          <a:xfrm>
            <a:off x="1234405" y="2727235"/>
            <a:ext cx="73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517388-E4B2-83CB-EFEE-3D0BA1F39658}"/>
              </a:ext>
            </a:extLst>
          </p:cNvPr>
          <p:cNvSpPr txBox="1"/>
          <p:nvPr/>
        </p:nvSpPr>
        <p:spPr>
          <a:xfrm>
            <a:off x="4786685" y="1802537"/>
            <a:ext cx="208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f(n)=f(n-1)+f(n-2)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685459E3-57AE-9CEE-66AE-3102B6CEFE05}"/>
              </a:ext>
            </a:extLst>
          </p:cNvPr>
          <p:cNvSpPr/>
          <p:nvPr/>
        </p:nvSpPr>
        <p:spPr>
          <a:xfrm>
            <a:off x="2818736" y="1775489"/>
            <a:ext cx="1645920" cy="423425"/>
          </a:xfrm>
          <a:prstGeom prst="wedgeEllipseCallout">
            <a:avLst>
              <a:gd name="adj1" fmla="val 67815"/>
              <a:gd name="adj2" fmla="val 5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主要问题</a:t>
            </a:r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E1ABAF31-9483-3559-5084-B6FC30981F40}"/>
              </a:ext>
            </a:extLst>
          </p:cNvPr>
          <p:cNvSpPr/>
          <p:nvPr/>
        </p:nvSpPr>
        <p:spPr>
          <a:xfrm>
            <a:off x="7015702" y="1775489"/>
            <a:ext cx="1645920" cy="423425"/>
          </a:xfrm>
          <a:prstGeom prst="wedgeEllipseCallout">
            <a:avLst>
              <a:gd name="adj1" fmla="val -66727"/>
              <a:gd name="adj2" fmla="val 5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基本问题</a:t>
            </a:r>
          </a:p>
        </p:txBody>
      </p:sp>
    </p:spTree>
    <p:extLst>
      <p:ext uri="{BB962C8B-B14F-4D97-AF65-F5344CB8AC3E}">
        <p14:creationId xmlns:p14="http://schemas.microsoft.com/office/powerpoint/2010/main" val="29060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4E1DA2D7-B82D-B4AA-7703-E251E850B4E3}"/>
              </a:ext>
            </a:extLst>
          </p:cNvPr>
          <p:cNvSpPr/>
          <p:nvPr/>
        </p:nvSpPr>
        <p:spPr>
          <a:xfrm>
            <a:off x="2809982" y="4917797"/>
            <a:ext cx="580767" cy="5807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C9B335C-4642-B64B-5F3B-BD34BA929F95}"/>
              </a:ext>
            </a:extLst>
          </p:cNvPr>
          <p:cNvSpPr/>
          <p:nvPr/>
        </p:nvSpPr>
        <p:spPr>
          <a:xfrm>
            <a:off x="5589495" y="3877193"/>
            <a:ext cx="580767" cy="5807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7297BF-D658-3458-5B63-9F25F20B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Fibonacci </a:t>
            </a:r>
            <a:r>
              <a:rPr kumimoji="1" lang="zh-CN" altLang="en-US" dirty="0"/>
              <a:t>递归任务拆解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A5677A6-A66B-AFC7-8906-0640B6D9BA24}"/>
              </a:ext>
            </a:extLst>
          </p:cNvPr>
          <p:cNvSpPr/>
          <p:nvPr/>
        </p:nvSpPr>
        <p:spPr>
          <a:xfrm>
            <a:off x="5591944" y="1816142"/>
            <a:ext cx="580767" cy="58076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5</a:t>
            </a:r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62790C8-F3CD-FF9F-C292-EFD4A3CB248A}"/>
              </a:ext>
            </a:extLst>
          </p:cNvPr>
          <p:cNvSpPr/>
          <p:nvPr/>
        </p:nvSpPr>
        <p:spPr>
          <a:xfrm>
            <a:off x="6506344" y="2841753"/>
            <a:ext cx="580767" cy="5807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</a:t>
            </a:r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554C3EC-C5B9-A897-0FDE-67C9A6E9BF6C}"/>
              </a:ext>
            </a:extLst>
          </p:cNvPr>
          <p:cNvSpPr/>
          <p:nvPr/>
        </p:nvSpPr>
        <p:spPr>
          <a:xfrm>
            <a:off x="4665189" y="2841753"/>
            <a:ext cx="580767" cy="5807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4</a:t>
            </a:r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7" name="直线连接符 8">
            <a:extLst>
              <a:ext uri="{FF2B5EF4-FFF2-40B4-BE49-F238E27FC236}">
                <a16:creationId xmlns:a16="http://schemas.microsoft.com/office/drawing/2014/main" id="{7F69ACB1-6FAB-9FD5-473C-24A72761D722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6087660" y="2311858"/>
            <a:ext cx="503735" cy="61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9">
            <a:extLst>
              <a:ext uri="{FF2B5EF4-FFF2-40B4-BE49-F238E27FC236}">
                <a16:creationId xmlns:a16="http://schemas.microsoft.com/office/drawing/2014/main" id="{16E4A655-10D6-C19C-46C5-7CFB757098C9}"/>
              </a:ext>
            </a:extLst>
          </p:cNvPr>
          <p:cNvCxnSpPr>
            <a:cxnSpLocks/>
            <a:stCxn id="4" idx="3"/>
            <a:endCxn id="6" idx="7"/>
          </p:cNvCxnSpPr>
          <p:nvPr/>
        </p:nvCxnSpPr>
        <p:spPr>
          <a:xfrm flipH="1">
            <a:off x="5160905" y="2311858"/>
            <a:ext cx="516090" cy="61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8BE5B947-353F-0812-1EA7-2621F5F1F7F9}"/>
              </a:ext>
            </a:extLst>
          </p:cNvPr>
          <p:cNvSpPr/>
          <p:nvPr/>
        </p:nvSpPr>
        <p:spPr>
          <a:xfrm>
            <a:off x="5589495" y="3880325"/>
            <a:ext cx="580767" cy="58076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2</a:t>
            </a:r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61152D8-1B7B-2A30-916D-B1DCD27F3F58}"/>
              </a:ext>
            </a:extLst>
          </p:cNvPr>
          <p:cNvSpPr/>
          <p:nvPr/>
        </p:nvSpPr>
        <p:spPr>
          <a:xfrm>
            <a:off x="3748340" y="3880325"/>
            <a:ext cx="580767" cy="5807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</a:t>
            </a:r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11" name="直线连接符 12">
            <a:extLst>
              <a:ext uri="{FF2B5EF4-FFF2-40B4-BE49-F238E27FC236}">
                <a16:creationId xmlns:a16="http://schemas.microsoft.com/office/drawing/2014/main" id="{187035EC-E9A2-7429-DFAF-9AA72600C94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170811" y="3350430"/>
            <a:ext cx="503735" cy="61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3">
            <a:extLst>
              <a:ext uri="{FF2B5EF4-FFF2-40B4-BE49-F238E27FC236}">
                <a16:creationId xmlns:a16="http://schemas.microsoft.com/office/drawing/2014/main" id="{2F6260B7-88A1-5A63-177F-B016EF19ACF8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4244056" y="3350430"/>
            <a:ext cx="516090" cy="61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72B4BB21-52BE-68BA-27F1-577722EF7829}"/>
              </a:ext>
            </a:extLst>
          </p:cNvPr>
          <p:cNvSpPr/>
          <p:nvPr/>
        </p:nvSpPr>
        <p:spPr>
          <a:xfrm>
            <a:off x="7430650" y="3877193"/>
            <a:ext cx="580767" cy="5807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1</a:t>
            </a:r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15" name="直线连接符 16">
            <a:extLst>
              <a:ext uri="{FF2B5EF4-FFF2-40B4-BE49-F238E27FC236}">
                <a16:creationId xmlns:a16="http://schemas.microsoft.com/office/drawing/2014/main" id="{2A81F866-2EE9-B55D-9E9C-B6129BC35D2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011966" y="3347298"/>
            <a:ext cx="503735" cy="61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7">
            <a:extLst>
              <a:ext uri="{FF2B5EF4-FFF2-40B4-BE49-F238E27FC236}">
                <a16:creationId xmlns:a16="http://schemas.microsoft.com/office/drawing/2014/main" id="{9627613E-9CB0-7C6C-9FB7-9207BD86DEEE}"/>
              </a:ext>
            </a:extLst>
          </p:cNvPr>
          <p:cNvCxnSpPr>
            <a:cxnSpLocks/>
            <a:endCxn id="14" idx="7"/>
          </p:cNvCxnSpPr>
          <p:nvPr/>
        </p:nvCxnSpPr>
        <p:spPr>
          <a:xfrm flipH="1">
            <a:off x="6085211" y="3347298"/>
            <a:ext cx="516090" cy="61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671B5E40-0715-FF50-2566-0D1669CC1F04}"/>
              </a:ext>
            </a:extLst>
          </p:cNvPr>
          <p:cNvSpPr/>
          <p:nvPr/>
        </p:nvSpPr>
        <p:spPr>
          <a:xfrm>
            <a:off x="2809982" y="4920929"/>
            <a:ext cx="580767" cy="580767"/>
          </a:xfrm>
          <a:prstGeom prst="ellipse">
            <a:avLst/>
          </a:prstGeom>
          <a:noFill/>
          <a:ln>
            <a:solidFill>
              <a:srgbClr val="F7621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2</a:t>
            </a:r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A8D9444-3B4E-14ED-AD59-1999CD65A613}"/>
              </a:ext>
            </a:extLst>
          </p:cNvPr>
          <p:cNvSpPr/>
          <p:nvPr/>
        </p:nvSpPr>
        <p:spPr>
          <a:xfrm>
            <a:off x="4651137" y="4917797"/>
            <a:ext cx="580767" cy="5807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1</a:t>
            </a:r>
            <a:endParaRPr kumimoji="1" lang="zh-CN" altLang="en-US" dirty="0">
              <a:solidFill>
                <a:schemeClr val="tx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0" name="直线连接符 21">
            <a:extLst>
              <a:ext uri="{FF2B5EF4-FFF2-40B4-BE49-F238E27FC236}">
                <a16:creationId xmlns:a16="http://schemas.microsoft.com/office/drawing/2014/main" id="{78D09C9F-D26C-D684-924B-5E78B39D9D2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232453" y="4387902"/>
            <a:ext cx="503735" cy="61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22">
            <a:extLst>
              <a:ext uri="{FF2B5EF4-FFF2-40B4-BE49-F238E27FC236}">
                <a16:creationId xmlns:a16="http://schemas.microsoft.com/office/drawing/2014/main" id="{19B72F60-3D2B-8CCB-DE49-1FC5D3DE2F72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3305698" y="4387902"/>
            <a:ext cx="516090" cy="61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7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5F0DA-C1F3-5E0B-B236-F874C152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Fibonacci </a:t>
            </a:r>
            <a:r>
              <a:rPr lang="en-US" altLang="zh-CN" sz="4400" dirty="0"/>
              <a:t>DP-</a:t>
            </a:r>
            <a:r>
              <a:rPr lang="zh-CN" altLang="en-US" sz="4400" dirty="0"/>
              <a:t>自顶向下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E141E-7D4C-3B9D-FEEC-57FC965F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0779"/>
            <a:ext cx="10515600" cy="1096741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先把数组</a:t>
            </a:r>
            <a:r>
              <a:rPr lang="en-US" altLang="zh-CN" dirty="0"/>
              <a:t>array</a:t>
            </a:r>
            <a:r>
              <a:rPr lang="zh-CN" altLang="en-US" dirty="0"/>
              <a:t>每个元素置为</a:t>
            </a:r>
            <a:r>
              <a:rPr lang="en-US" altLang="zh-CN" dirty="0"/>
              <a:t>-1</a:t>
            </a:r>
            <a:r>
              <a:rPr lang="zh-CN" altLang="en-US" dirty="0"/>
              <a:t>，表示还没有正式赋值</a:t>
            </a:r>
            <a:endParaRPr lang="en-US" altLang="zh-CN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/>
              <a:t>f(n)</a:t>
            </a:r>
            <a:r>
              <a:rPr lang="zh-CN" altLang="en-US" dirty="0"/>
              <a:t>时先查</a:t>
            </a:r>
            <a:r>
              <a:rPr lang="en-US" altLang="zh-CN" dirty="0"/>
              <a:t>array[n]</a:t>
            </a:r>
            <a:r>
              <a:rPr lang="zh-CN" altLang="en-US" dirty="0"/>
              <a:t>里是否有值</a:t>
            </a:r>
            <a:r>
              <a:rPr lang="en-US" altLang="zh-CN" dirty="0"/>
              <a:t>(</a:t>
            </a:r>
            <a:r>
              <a:rPr lang="zh-CN" altLang="en-US" dirty="0"/>
              <a:t>即</a:t>
            </a:r>
            <a:r>
              <a:rPr lang="en-US" altLang="zh-CN" dirty="0"/>
              <a:t>array[n]!=-1)</a:t>
            </a:r>
            <a:r>
              <a:rPr lang="zh-CN" altLang="en-US" dirty="0"/>
              <a:t>，如果有值直接返回，如果没值再通过</a:t>
            </a:r>
            <a:r>
              <a:rPr lang="en-US" altLang="zh-CN" dirty="0"/>
              <a:t>f(n)=f(n-1)+f(n-2)</a:t>
            </a:r>
            <a:r>
              <a:rPr lang="zh-CN" altLang="en-US" dirty="0"/>
              <a:t>递归计算，计算好之后赋给</a:t>
            </a:r>
            <a:r>
              <a:rPr lang="en-US" altLang="zh-CN" dirty="0"/>
              <a:t>array[n]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4BA8119-FF89-57A7-D268-FA3033136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15908"/>
              </p:ext>
            </p:extLst>
          </p:nvPr>
        </p:nvGraphicFramePr>
        <p:xfrm>
          <a:off x="2063805" y="1685483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5409833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49082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26093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571249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859754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97546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54244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82957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500033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9126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5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14110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A9D3530-3EF5-1064-5F26-E8A278F185B7}"/>
              </a:ext>
            </a:extLst>
          </p:cNvPr>
          <p:cNvSpPr txBox="1"/>
          <p:nvPr/>
        </p:nvSpPr>
        <p:spPr>
          <a:xfrm>
            <a:off x="1260281" y="168699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ECFAF4-75D1-06BA-8994-C53685322E49}"/>
              </a:ext>
            </a:extLst>
          </p:cNvPr>
          <p:cNvSpPr txBox="1"/>
          <p:nvPr/>
        </p:nvSpPr>
        <p:spPr>
          <a:xfrm>
            <a:off x="1254283" y="2056232"/>
            <a:ext cx="73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58FC83-8D7F-6120-40D2-F01663C99B8D}"/>
              </a:ext>
            </a:extLst>
          </p:cNvPr>
          <p:cNvSpPr txBox="1"/>
          <p:nvPr/>
        </p:nvSpPr>
        <p:spPr>
          <a:xfrm>
            <a:off x="3078480" y="3747520"/>
            <a:ext cx="60986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f(n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array []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array[n] != 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array[n]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result := f(n-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array) + f(n-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array)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array[n] = result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8429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5F0DA-C1F3-5E0B-B236-F874C152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Fibonacci </a:t>
            </a:r>
            <a:r>
              <a:rPr lang="en-US" altLang="zh-CN" sz="4400" dirty="0"/>
              <a:t>DP-</a:t>
            </a:r>
            <a:r>
              <a:rPr lang="zh-CN" altLang="en-US" sz="4400" dirty="0"/>
              <a:t>自下而上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E141E-7D4C-3B9D-FEEC-57FC965F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0779"/>
            <a:ext cx="10515600" cy="1096741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从最小的问题开始计算，逐步求解更大的问题。即先算</a:t>
            </a:r>
            <a:r>
              <a:rPr lang="en-US" altLang="zh-CN" dirty="0"/>
              <a:t>f(0)</a:t>
            </a:r>
            <a:r>
              <a:rPr lang="zh-CN" altLang="en-US" dirty="0"/>
              <a:t>、</a:t>
            </a:r>
            <a:r>
              <a:rPr lang="en-US" altLang="zh-CN" dirty="0"/>
              <a:t>f(1)</a:t>
            </a:r>
            <a:r>
              <a:rPr lang="zh-CN" altLang="en-US" dirty="0"/>
              <a:t>，再算</a:t>
            </a:r>
            <a:r>
              <a:rPr lang="en-US" altLang="zh-CN" dirty="0"/>
              <a:t>f(2)</a:t>
            </a:r>
            <a:r>
              <a:rPr lang="zh-CN" altLang="en-US" dirty="0"/>
              <a:t>，再算</a:t>
            </a:r>
            <a:r>
              <a:rPr lang="en-US" altLang="zh-CN" dirty="0"/>
              <a:t>f(3)……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小问题的答案都存到数组中，求解大问题时直接从数组中取结果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2003EB-23FD-44A3-37BE-2D0E1AE78196}"/>
              </a:ext>
            </a:extLst>
          </p:cNvPr>
          <p:cNvSpPr txBox="1"/>
          <p:nvPr/>
        </p:nvSpPr>
        <p:spPr>
          <a:xfrm>
            <a:off x="3116911" y="3555647"/>
            <a:ext cx="60986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FibonacciButtomUp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array := make([]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n+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array[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array[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n;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array[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array[i-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array[i-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array[n]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DC035566-54B8-87A2-97CF-702A6AA06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13617"/>
              </p:ext>
            </p:extLst>
          </p:nvPr>
        </p:nvGraphicFramePr>
        <p:xfrm>
          <a:off x="2139343" y="1690688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5409833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49082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26093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571249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859754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97546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54244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82957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500033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9126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5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141101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D7EDDA3D-59DC-810C-119C-E19C4AB8348D}"/>
              </a:ext>
            </a:extLst>
          </p:cNvPr>
          <p:cNvSpPr txBox="1"/>
          <p:nvPr/>
        </p:nvSpPr>
        <p:spPr>
          <a:xfrm>
            <a:off x="1335819" y="169220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CFA492-D964-DAC3-629F-AF689582C0FA}"/>
              </a:ext>
            </a:extLst>
          </p:cNvPr>
          <p:cNvSpPr txBox="1"/>
          <p:nvPr/>
        </p:nvSpPr>
        <p:spPr>
          <a:xfrm>
            <a:off x="1353676" y="2061437"/>
            <a:ext cx="73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482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5F0DA-C1F3-5E0B-B236-F874C152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Fibonacci </a:t>
            </a:r>
            <a:r>
              <a:rPr lang="en-US" altLang="zh-CN" sz="4400" dirty="0"/>
              <a:t>DP-</a:t>
            </a:r>
            <a:r>
              <a:rPr lang="zh-CN" altLang="en-US" sz="4400" dirty="0"/>
              <a:t>自下而上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E141E-7D4C-3B9D-FEEC-57FC965F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8080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并不需要专门开辟一个数组来存储所有小问题的答案，只需要用</a:t>
            </a:r>
            <a:r>
              <a:rPr lang="en-US" altLang="zh-CN" dirty="0"/>
              <a:t>2</a:t>
            </a:r>
            <a:r>
              <a:rPr lang="zh-CN" altLang="en-US" dirty="0"/>
              <a:t>个变量来存储前</a:t>
            </a:r>
            <a:r>
              <a:rPr lang="en-US" altLang="zh-CN" dirty="0"/>
              <a:t>2</a:t>
            </a:r>
            <a:r>
              <a:rPr lang="zh-CN" altLang="en-US" dirty="0"/>
              <a:t>个小问题的答案就够了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C93A3F-694D-1AAF-F5FB-78CCF70F7FBC}"/>
              </a:ext>
            </a:extLst>
          </p:cNvPr>
          <p:cNvSpPr txBox="1"/>
          <p:nvPr/>
        </p:nvSpPr>
        <p:spPr>
          <a:xfrm>
            <a:off x="3046675" y="2650780"/>
            <a:ext cx="60986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FibonacciButtomUp_WithSpaceO1(n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&lt;=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prev2 :=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prev1 :=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n;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 := prev1 + prev2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prev2 = prev1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prev1 = s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prev1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3524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441D1-D15C-80A5-A836-F7C0D83E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</a:t>
            </a:r>
            <a:r>
              <a:rPr lang="en-US" altLang="zh-CN" dirty="0"/>
              <a:t>Fibonacci</a:t>
            </a:r>
            <a:r>
              <a:rPr lang="zh-CN" altLang="en-US" dirty="0"/>
              <a:t>基准测试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C5295EA-D9B3-0D30-B234-6C7DE006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0833"/>
              </p:ext>
            </p:extLst>
          </p:nvPr>
        </p:nvGraphicFramePr>
        <p:xfrm>
          <a:off x="1102913" y="2504440"/>
          <a:ext cx="9986174" cy="184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90102">
                  <a:extLst>
                    <a:ext uri="{9D8B030D-6E8A-4147-A177-3AD203B41FA5}">
                      <a16:colId xmlns:a16="http://schemas.microsoft.com/office/drawing/2014/main" val="2945797243"/>
                    </a:ext>
                  </a:extLst>
                </a:gridCol>
                <a:gridCol w="1699018">
                  <a:extLst>
                    <a:ext uri="{9D8B030D-6E8A-4147-A177-3AD203B41FA5}">
                      <a16:colId xmlns:a16="http://schemas.microsoft.com/office/drawing/2014/main" val="1468327074"/>
                    </a:ext>
                  </a:extLst>
                </a:gridCol>
                <a:gridCol w="1699018">
                  <a:extLst>
                    <a:ext uri="{9D8B030D-6E8A-4147-A177-3AD203B41FA5}">
                      <a16:colId xmlns:a16="http://schemas.microsoft.com/office/drawing/2014/main" val="2124528769"/>
                    </a:ext>
                  </a:extLst>
                </a:gridCol>
                <a:gridCol w="1699018">
                  <a:extLst>
                    <a:ext uri="{9D8B030D-6E8A-4147-A177-3AD203B41FA5}">
                      <a16:colId xmlns:a16="http://schemas.microsoft.com/office/drawing/2014/main" val="1688156096"/>
                    </a:ext>
                  </a:extLst>
                </a:gridCol>
                <a:gridCol w="1699018">
                  <a:extLst>
                    <a:ext uri="{9D8B030D-6E8A-4147-A177-3AD203B41FA5}">
                      <a16:colId xmlns:a16="http://schemas.microsoft.com/office/drawing/2014/main" val="2032520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内存消耗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内存申请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21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递归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79546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26984 ns/op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B/op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70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自顶向上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13425494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178.7 ns/op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176 B/op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4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自下而上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42448996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 58.46 ns/op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 176 B/op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8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自下而上，空间复杂度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O(1)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221522130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10.01 ns/op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B/op 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5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29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9E6BA-756E-C3D5-038B-A9A0CD28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上台阶问题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0CC46-47B3-963E-92BC-76EB8415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150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一共有</a:t>
            </a:r>
            <a:r>
              <a:rPr lang="en-US" altLang="zh-CN" dirty="0"/>
              <a:t>n</a:t>
            </a:r>
            <a:r>
              <a:rPr lang="zh-CN" altLang="en-US" dirty="0"/>
              <a:t>个台阶，一只青蛙一次只能跳一个台阶或两个台阶，问</a:t>
            </a:r>
            <a:r>
              <a:rPr lang="en-US" altLang="zh-CN" dirty="0"/>
              <a:t>n</a:t>
            </a:r>
            <a:r>
              <a:rPr lang="zh-CN" altLang="en-US" dirty="0"/>
              <a:t>个台阶一共有多少种跳法？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f(n)</a:t>
            </a:r>
            <a:r>
              <a:rPr lang="zh-CN" altLang="en-US" dirty="0"/>
              <a:t>表示</a:t>
            </a:r>
            <a:r>
              <a:rPr lang="en-US" altLang="zh-CN" dirty="0"/>
              <a:t>n</a:t>
            </a:r>
            <a:r>
              <a:rPr lang="zh-CN" altLang="en-US" dirty="0"/>
              <a:t>个台阶一共有</a:t>
            </a:r>
            <a:r>
              <a:rPr lang="zh-CN" altLang="en-US"/>
              <a:t>多少种跳法</a:t>
            </a:r>
            <a:r>
              <a:rPr lang="zh-CN" altLang="en-US" dirty="0"/>
              <a:t>。最后一跳，要么跳了一个台阶，要么跳了两个台阶，</a:t>
            </a:r>
            <a:r>
              <a:rPr lang="zh-CN" altLang="en-US" dirty="0">
                <a:solidFill>
                  <a:srgbClr val="F76212"/>
                </a:solidFill>
              </a:rPr>
              <a:t>所以</a:t>
            </a:r>
            <a:r>
              <a:rPr lang="en-US" altLang="zh-CN" dirty="0"/>
              <a:t>f(n)=f(n-1)+f(n-2)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F2150F4-9DEF-B233-B361-F62C367C4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41549"/>
              </p:ext>
            </p:extLst>
          </p:nvPr>
        </p:nvGraphicFramePr>
        <p:xfrm>
          <a:off x="5196000" y="4469864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531006214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87509242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955270791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419899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13284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42577"/>
                  </a:ext>
                </a:extLst>
              </a:tr>
            </a:tbl>
          </a:graphicData>
        </a:graphic>
      </p:graphicFrame>
      <p:sp>
        <p:nvSpPr>
          <p:cNvPr id="9" name="箭头: 上弧形 8">
            <a:extLst>
              <a:ext uri="{FF2B5EF4-FFF2-40B4-BE49-F238E27FC236}">
                <a16:creationId xmlns:a16="http://schemas.microsoft.com/office/drawing/2014/main" id="{F59EFD9B-5F74-A644-905B-5302BD6404E1}"/>
              </a:ext>
            </a:extLst>
          </p:cNvPr>
          <p:cNvSpPr/>
          <p:nvPr/>
        </p:nvSpPr>
        <p:spPr>
          <a:xfrm rot="19152915">
            <a:off x="5897491" y="4392877"/>
            <a:ext cx="889482" cy="336923"/>
          </a:xfrm>
          <a:prstGeom prst="curvedDownArrow">
            <a:avLst>
              <a:gd name="adj1" fmla="val 0"/>
              <a:gd name="adj2" fmla="val 13177"/>
              <a:gd name="adj3" fmla="val 96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上弧形 9">
            <a:extLst>
              <a:ext uri="{FF2B5EF4-FFF2-40B4-BE49-F238E27FC236}">
                <a16:creationId xmlns:a16="http://schemas.microsoft.com/office/drawing/2014/main" id="{D3980A53-6F10-E891-F8E2-2303AE2C6CB5}"/>
              </a:ext>
            </a:extLst>
          </p:cNvPr>
          <p:cNvSpPr/>
          <p:nvPr/>
        </p:nvSpPr>
        <p:spPr>
          <a:xfrm rot="19152915">
            <a:off x="5070252" y="4348830"/>
            <a:ext cx="1807797" cy="661167"/>
          </a:xfrm>
          <a:prstGeom prst="curvedDownArrow">
            <a:avLst>
              <a:gd name="adj1" fmla="val 0"/>
              <a:gd name="adj2" fmla="val 13177"/>
              <a:gd name="adj3" fmla="val 96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261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5A7BA-0BB0-8869-0477-BD5FD9B3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D0014-5284-43C6-C90F-A4A2E8D6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51" y="4455077"/>
            <a:ext cx="10515600" cy="18738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如图所示，要求只能往前走，则从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的所有路径中间都要经历</a:t>
            </a:r>
            <a:r>
              <a:rPr lang="en-US" altLang="zh-CN" dirty="0"/>
              <a:t>3</a:t>
            </a:r>
            <a:r>
              <a:rPr lang="zh-CN" altLang="en-US" dirty="0"/>
              <a:t>个节点，其中第</a:t>
            </a:r>
            <a:r>
              <a:rPr lang="en-US" altLang="zh-CN" dirty="0"/>
              <a:t>2</a:t>
            </a:r>
            <a:r>
              <a:rPr lang="zh-CN" altLang="en-US" dirty="0"/>
              <a:t>个节点要么是</a:t>
            </a:r>
            <a:r>
              <a:rPr lang="en-US" altLang="zh-CN" dirty="0"/>
              <a:t>C</a:t>
            </a:r>
            <a:r>
              <a:rPr lang="zh-CN" altLang="en-US" dirty="0"/>
              <a:t>、要么是</a:t>
            </a:r>
            <a:r>
              <a:rPr lang="en-US" altLang="zh-CN" dirty="0"/>
              <a:t>D</a:t>
            </a:r>
          </a:p>
          <a:p>
            <a:r>
              <a:rPr lang="en-US" altLang="zh-CN" dirty="0"/>
              <a:t>f(A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/>
              <a:t>B,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个节点是</a:t>
            </a:r>
            <a:r>
              <a:rPr lang="en-US" altLang="zh-CN" dirty="0"/>
              <a:t>C)</a:t>
            </a:r>
            <a:r>
              <a:rPr lang="zh-CN" altLang="en-US" dirty="0"/>
              <a:t>与</a:t>
            </a:r>
            <a:r>
              <a:rPr lang="en-US" altLang="zh-CN" dirty="0"/>
              <a:t>f(A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/>
              <a:t>B,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个节点是</a:t>
            </a:r>
            <a:r>
              <a:rPr lang="en-US" altLang="zh-CN" dirty="0"/>
              <a:t>D)</a:t>
            </a:r>
            <a:r>
              <a:rPr lang="zh-CN" altLang="en-US" dirty="0"/>
              <a:t>是两个互不相交的子问题，且它们的并集就是问题的全部</a:t>
            </a:r>
            <a:endParaRPr lang="en-US" altLang="zh-CN" dirty="0"/>
          </a:p>
          <a:p>
            <a:r>
              <a:rPr lang="zh-CN" altLang="en-US" dirty="0"/>
              <a:t>所以</a:t>
            </a:r>
            <a:r>
              <a:rPr lang="en-US" altLang="zh-CN" dirty="0"/>
              <a:t>f(A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B)=f(A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/>
              <a:t>B,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个节点是</a:t>
            </a:r>
            <a:r>
              <a:rPr lang="en-US" altLang="zh-CN" dirty="0"/>
              <a:t>C)+f(A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/>
              <a:t>B,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个节点是</a:t>
            </a:r>
            <a:r>
              <a:rPr lang="en-US" altLang="zh-CN" dirty="0"/>
              <a:t>D)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4E0595-8687-D783-7C94-E6697D62AE01}"/>
              </a:ext>
            </a:extLst>
          </p:cNvPr>
          <p:cNvSpPr/>
          <p:nvPr/>
        </p:nvSpPr>
        <p:spPr>
          <a:xfrm>
            <a:off x="4912441" y="2991674"/>
            <a:ext cx="353961" cy="3539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C61455F-42E9-8425-0821-55D63A69BB09}"/>
              </a:ext>
            </a:extLst>
          </p:cNvPr>
          <p:cNvSpPr/>
          <p:nvPr/>
        </p:nvSpPr>
        <p:spPr>
          <a:xfrm>
            <a:off x="4912441" y="3916109"/>
            <a:ext cx="353961" cy="3539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6274C4C-8D59-7606-07F5-AD9D534BAFB6}"/>
              </a:ext>
            </a:extLst>
          </p:cNvPr>
          <p:cNvSpPr/>
          <p:nvPr/>
        </p:nvSpPr>
        <p:spPr>
          <a:xfrm>
            <a:off x="4912441" y="2067239"/>
            <a:ext cx="353961" cy="3539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0C015A7-55D2-C360-A5FC-58B6B1F123CA}"/>
              </a:ext>
            </a:extLst>
          </p:cNvPr>
          <p:cNvSpPr/>
          <p:nvPr/>
        </p:nvSpPr>
        <p:spPr>
          <a:xfrm>
            <a:off x="6856771" y="3916108"/>
            <a:ext cx="353961" cy="3539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62261A5-FE3E-C7A2-DB13-56B245DEC727}"/>
              </a:ext>
            </a:extLst>
          </p:cNvPr>
          <p:cNvSpPr/>
          <p:nvPr/>
        </p:nvSpPr>
        <p:spPr>
          <a:xfrm>
            <a:off x="6856772" y="2991674"/>
            <a:ext cx="353961" cy="3539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6D7FCBC-1D4F-6972-A9C0-EBEFCAE72C5A}"/>
              </a:ext>
            </a:extLst>
          </p:cNvPr>
          <p:cNvSpPr/>
          <p:nvPr/>
        </p:nvSpPr>
        <p:spPr>
          <a:xfrm>
            <a:off x="6856772" y="2067238"/>
            <a:ext cx="353961" cy="3539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AC222F-ED5E-7D27-CEBA-74FCB024DA4A}"/>
              </a:ext>
            </a:extLst>
          </p:cNvPr>
          <p:cNvSpPr/>
          <p:nvPr/>
        </p:nvSpPr>
        <p:spPr>
          <a:xfrm>
            <a:off x="5887063" y="3655786"/>
            <a:ext cx="353961" cy="353961"/>
          </a:xfrm>
          <a:prstGeom prst="ellipse">
            <a:avLst/>
          </a:prstGeom>
          <a:solidFill>
            <a:srgbClr val="F7621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6FEA4EA-9618-0E50-4627-8DB3E0AB3CDE}"/>
              </a:ext>
            </a:extLst>
          </p:cNvPr>
          <p:cNvSpPr/>
          <p:nvPr/>
        </p:nvSpPr>
        <p:spPr>
          <a:xfrm>
            <a:off x="5887064" y="2509689"/>
            <a:ext cx="353961" cy="353961"/>
          </a:xfrm>
          <a:prstGeom prst="ellipse">
            <a:avLst/>
          </a:prstGeom>
          <a:solidFill>
            <a:srgbClr val="F7621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4014674-3764-D116-42AC-ABC2E4A7FDDE}"/>
              </a:ext>
            </a:extLst>
          </p:cNvPr>
          <p:cNvSpPr/>
          <p:nvPr/>
        </p:nvSpPr>
        <p:spPr>
          <a:xfrm>
            <a:off x="3941506" y="2991674"/>
            <a:ext cx="353961" cy="3539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09CAB56-EB83-EC35-5649-28FB2C249DEA}"/>
              </a:ext>
            </a:extLst>
          </p:cNvPr>
          <p:cNvSpPr/>
          <p:nvPr/>
        </p:nvSpPr>
        <p:spPr>
          <a:xfrm>
            <a:off x="7876869" y="2991673"/>
            <a:ext cx="353961" cy="3539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B1CE5F-514B-5C1B-CE18-08FB8567BB50}"/>
              </a:ext>
            </a:extLst>
          </p:cNvPr>
          <p:cNvSpPr txBox="1"/>
          <p:nvPr/>
        </p:nvSpPr>
        <p:spPr>
          <a:xfrm>
            <a:off x="3961170" y="3345634"/>
            <a:ext cx="35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35A378-AF8A-69FF-B71D-5CF179CE6E42}"/>
              </a:ext>
            </a:extLst>
          </p:cNvPr>
          <p:cNvSpPr txBox="1"/>
          <p:nvPr/>
        </p:nvSpPr>
        <p:spPr>
          <a:xfrm>
            <a:off x="7896532" y="3345634"/>
            <a:ext cx="35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1C8F44-B016-E2D7-6637-4AC965C6E2D3}"/>
              </a:ext>
            </a:extLst>
          </p:cNvPr>
          <p:cNvSpPr txBox="1"/>
          <p:nvPr/>
        </p:nvSpPr>
        <p:spPr>
          <a:xfrm>
            <a:off x="5925164" y="4014431"/>
            <a:ext cx="35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20E962-F867-E49B-5587-E5F8401FBC7E}"/>
              </a:ext>
            </a:extLst>
          </p:cNvPr>
          <p:cNvSpPr txBox="1"/>
          <p:nvPr/>
        </p:nvSpPr>
        <p:spPr>
          <a:xfrm>
            <a:off x="5887063" y="2140357"/>
            <a:ext cx="35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6562798-EBB1-5DF2-BF76-5A15E1D4D59B}"/>
              </a:ext>
            </a:extLst>
          </p:cNvPr>
          <p:cNvCxnSpPr>
            <a:stCxn id="12" idx="6"/>
            <a:endCxn id="6" idx="2"/>
          </p:cNvCxnSpPr>
          <p:nvPr/>
        </p:nvCxnSpPr>
        <p:spPr>
          <a:xfrm flipV="1">
            <a:off x="4295467" y="2244220"/>
            <a:ext cx="616974" cy="924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B792970-6758-6F7E-C1E9-4194F8CB2F8E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6241025" y="2686670"/>
            <a:ext cx="615747" cy="481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EC5EEE5-E9C4-D5DD-60B3-129BFB2ACB3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7210732" y="3168654"/>
            <a:ext cx="666137" cy="924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971DA18-68D7-0272-0E61-E55E5E89F50E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7210733" y="3168654"/>
            <a:ext cx="66613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2F0E64C-4093-BC11-9692-2939320D51B1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 flipV="1">
            <a:off x="7210733" y="2244219"/>
            <a:ext cx="666136" cy="924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CD17514-DE4B-C37F-1842-2D942F97EE78}"/>
              </a:ext>
            </a:extLst>
          </p:cNvPr>
          <p:cNvCxnSpPr>
            <a:cxnSpLocks/>
            <a:stCxn id="12" idx="6"/>
            <a:endCxn id="5" idx="1"/>
          </p:cNvCxnSpPr>
          <p:nvPr/>
        </p:nvCxnSpPr>
        <p:spPr>
          <a:xfrm>
            <a:off x="4295467" y="3168655"/>
            <a:ext cx="668810" cy="799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431036B-9CA4-F249-5CA8-1D84DD21946F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 flipV="1">
            <a:off x="5266402" y="2686670"/>
            <a:ext cx="620662" cy="481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7C5B842-2CEE-8793-54D4-6226B74F4157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6241024" y="2244219"/>
            <a:ext cx="615748" cy="1588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9125BBC-50B0-6F80-A27E-360429422888}"/>
              </a:ext>
            </a:extLst>
          </p:cNvPr>
          <p:cNvCxnSpPr>
            <a:cxnSpLocks/>
            <a:stCxn id="10" idx="6"/>
            <a:endCxn id="7" idx="2"/>
          </p:cNvCxnSpPr>
          <p:nvPr/>
        </p:nvCxnSpPr>
        <p:spPr>
          <a:xfrm>
            <a:off x="6241024" y="3832767"/>
            <a:ext cx="615747" cy="260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4EEEF7F-C636-77AB-6972-7D9F2A0A7D24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>
            <a:off x="4295467" y="3168655"/>
            <a:ext cx="6169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A065A7D-D530-AF96-B4E7-E7E81E9FC05B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5266402" y="3168655"/>
            <a:ext cx="620661" cy="664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4D218D1-E954-7B70-B74C-94197874C8E6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266402" y="2244220"/>
            <a:ext cx="620662" cy="442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16A2881-BDAB-545B-A000-8D541A3596BC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5266402" y="2686670"/>
            <a:ext cx="620662" cy="14064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800D8C63-912D-191A-CE11-4393A9098AF6}"/>
              </a:ext>
            </a:extLst>
          </p:cNvPr>
          <p:cNvSpPr txBox="1"/>
          <p:nvPr/>
        </p:nvSpPr>
        <p:spPr>
          <a:xfrm>
            <a:off x="4788308" y="1501160"/>
            <a:ext cx="25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一共有几条路径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6744FC2-928B-05DD-D91F-77F45B151009}"/>
              </a:ext>
            </a:extLst>
          </p:cNvPr>
          <p:cNvSpPr txBox="1"/>
          <p:nvPr/>
        </p:nvSpPr>
        <p:spPr>
          <a:xfrm>
            <a:off x="7210731" y="1908161"/>
            <a:ext cx="35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2D3367-8784-57DD-B30A-36E204DB87C4}"/>
              </a:ext>
            </a:extLst>
          </p:cNvPr>
          <p:cNvSpPr txBox="1"/>
          <p:nvPr/>
        </p:nvSpPr>
        <p:spPr>
          <a:xfrm>
            <a:off x="7210731" y="3961254"/>
            <a:ext cx="35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9AA49B3-8CC5-1AEB-C09A-873CA804010D}"/>
              </a:ext>
            </a:extLst>
          </p:cNvPr>
          <p:cNvSpPr txBox="1"/>
          <p:nvPr/>
        </p:nvSpPr>
        <p:spPr>
          <a:xfrm>
            <a:off x="7210730" y="2855620"/>
            <a:ext cx="35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3510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6A70A-52F8-22B2-6F0E-808F5F42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上台阶问题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7F793-5BC4-D2F4-7BFE-DC2F4DD12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一共有</a:t>
            </a:r>
            <a:r>
              <a:rPr lang="en-US" altLang="zh-CN" dirty="0"/>
              <a:t>10</a:t>
            </a:r>
            <a:r>
              <a:rPr lang="zh-CN" altLang="en-US" dirty="0"/>
              <a:t>个台阶，一只青蛙一次只能跳一个台阶或两个台阶，问</a:t>
            </a:r>
            <a:r>
              <a:rPr lang="en-US" altLang="zh-CN" dirty="0"/>
              <a:t>10</a:t>
            </a:r>
            <a:r>
              <a:rPr lang="zh-CN" altLang="en-US" dirty="0"/>
              <a:t>个台阶一共有多少种跳法？</a:t>
            </a:r>
            <a:endParaRPr lang="en-US" altLang="zh-CN" dirty="0"/>
          </a:p>
          <a:p>
            <a:r>
              <a:rPr lang="zh-CN" altLang="en-US" dirty="0"/>
              <a:t>仿照路径问题，我们把跳台阶问题也分解成两个互不相交的子问题：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踩了第</a:t>
            </a:r>
            <a:r>
              <a:rPr lang="en-US" altLang="zh-CN" dirty="0"/>
              <a:t>5</a:t>
            </a:r>
            <a:r>
              <a:rPr lang="zh-CN" altLang="en-US" dirty="0"/>
              <a:t>个台阶。前半程有</a:t>
            </a:r>
            <a:r>
              <a:rPr lang="en-US" altLang="zh-CN" dirty="0"/>
              <a:t>f(5)</a:t>
            </a:r>
            <a:r>
              <a:rPr lang="zh-CN" altLang="en-US" dirty="0"/>
              <a:t>种走法，后半程有</a:t>
            </a:r>
            <a:r>
              <a:rPr lang="en-US" altLang="zh-CN" dirty="0"/>
              <a:t>f(5)</a:t>
            </a:r>
            <a:r>
              <a:rPr lang="zh-CN" altLang="en-US" dirty="0"/>
              <a:t>种走法，一共</a:t>
            </a:r>
            <a:r>
              <a:rPr lang="en-US" altLang="zh-CN" dirty="0"/>
              <a:t>f(5)*f(5)</a:t>
            </a:r>
            <a:r>
              <a:rPr lang="zh-CN" altLang="en-US" dirty="0"/>
              <a:t>种走法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没踩第</a:t>
            </a:r>
            <a:r>
              <a:rPr lang="en-US" altLang="zh-CN" dirty="0"/>
              <a:t>5</a:t>
            </a:r>
            <a:r>
              <a:rPr lang="zh-CN" altLang="en-US" dirty="0"/>
              <a:t>个台阶。前半程有</a:t>
            </a:r>
            <a:r>
              <a:rPr lang="en-US" altLang="zh-CN" dirty="0"/>
              <a:t>f(4)</a:t>
            </a:r>
            <a:r>
              <a:rPr lang="zh-CN" altLang="en-US" dirty="0"/>
              <a:t>种走法，后半程有</a:t>
            </a:r>
            <a:r>
              <a:rPr lang="en-US" altLang="zh-CN" dirty="0"/>
              <a:t>f(4)</a:t>
            </a:r>
            <a:r>
              <a:rPr lang="zh-CN" altLang="en-US" dirty="0"/>
              <a:t>种走法，最中间那一步是确定的走法，一共</a:t>
            </a:r>
            <a:r>
              <a:rPr lang="en-US" altLang="zh-CN" dirty="0"/>
              <a:t>f(4)*1*f(4)</a:t>
            </a:r>
            <a:r>
              <a:rPr lang="zh-CN" altLang="en-US" dirty="0"/>
              <a:t>种走法</a:t>
            </a:r>
            <a:endParaRPr lang="en-US" altLang="zh-CN" dirty="0"/>
          </a:p>
          <a:p>
            <a:r>
              <a:rPr lang="zh-CN" altLang="en-US" dirty="0"/>
              <a:t>所以</a:t>
            </a:r>
            <a:r>
              <a:rPr lang="en-US" altLang="zh-CN" dirty="0"/>
              <a:t>f(10)= f(5)*f(5)+ f(4)*1*f(4)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081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A44E9-E2FA-EEA3-3117-2CF37ED9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D89687-756D-BB0D-E223-AE4933422069}"/>
              </a:ext>
            </a:extLst>
          </p:cNvPr>
          <p:cNvSpPr txBox="1"/>
          <p:nvPr/>
        </p:nvSpPr>
        <p:spPr>
          <a:xfrm flipH="1">
            <a:off x="838200" y="1690688"/>
            <a:ext cx="163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target=3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D55279-9A83-4E14-96BF-07B2E7AE8347}"/>
              </a:ext>
            </a:extLst>
          </p:cNvPr>
          <p:cNvSpPr txBox="1"/>
          <p:nvPr/>
        </p:nvSpPr>
        <p:spPr>
          <a:xfrm flipH="1">
            <a:off x="3357405" y="1746789"/>
            <a:ext cx="137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</a:p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</a:p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EC843A7-D346-C0C0-A389-8D9B3A0C5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501393"/>
              </p:ext>
            </p:extLst>
          </p:nvPr>
        </p:nvGraphicFramePr>
        <p:xfrm>
          <a:off x="2733741" y="3987278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CA43975C-946E-44FB-51CB-DC136A50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774789"/>
              </p:ext>
            </p:extLst>
          </p:nvPr>
        </p:nvGraphicFramePr>
        <p:xfrm>
          <a:off x="2733741" y="3432347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DF89974-59B4-03F4-65BC-3E50E9A3173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043205" y="2947118"/>
            <a:ext cx="1" cy="485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A38E0-1552-5F8C-2163-2D441C775F5A}"/>
              </a:ext>
            </a:extLst>
          </p:cNvPr>
          <p:cNvSpPr txBox="1"/>
          <p:nvPr/>
        </p:nvSpPr>
        <p:spPr>
          <a:xfrm flipH="1">
            <a:off x="1923367" y="4033909"/>
            <a:ext cx="6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344F69-9E51-FA88-C922-FECC2DF10631}"/>
              </a:ext>
            </a:extLst>
          </p:cNvPr>
          <p:cNvSpPr txBox="1"/>
          <p:nvPr/>
        </p:nvSpPr>
        <p:spPr>
          <a:xfrm flipH="1">
            <a:off x="7753006" y="2598003"/>
            <a:ext cx="360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   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[middle] == target</a:t>
            </a:r>
          </a:p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then   return middle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FA807F-F04F-A706-24F0-99B2F68081E7}"/>
              </a:ext>
            </a:extLst>
          </p:cNvPr>
          <p:cNvSpPr txBox="1"/>
          <p:nvPr/>
        </p:nvSpPr>
        <p:spPr>
          <a:xfrm flipH="1">
            <a:off x="838200" y="5088086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如果数组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中包含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，那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一定位于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[begin: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end]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这个双闭区间上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当发现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begin&gt;end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时，说明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不存在，函数返回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363027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9E6BA-756E-C3D5-038B-A9A0CD28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上台阶问题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0CC46-47B3-963E-92BC-76EB8415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一共有</a:t>
            </a:r>
            <a:r>
              <a:rPr lang="en-US" altLang="zh-CN" dirty="0"/>
              <a:t>n</a:t>
            </a:r>
            <a:r>
              <a:rPr lang="zh-CN" altLang="en-US" dirty="0"/>
              <a:t>个台阶，一只青蛙一次只能跳一个台阶或两个台阶，问</a:t>
            </a:r>
            <a:r>
              <a:rPr lang="en-US" altLang="zh-CN" dirty="0"/>
              <a:t>n</a:t>
            </a:r>
            <a:r>
              <a:rPr lang="zh-CN" altLang="en-US" dirty="0"/>
              <a:t>个台阶一共有多少种跳法？</a:t>
            </a:r>
            <a:endParaRPr lang="en-US" altLang="zh-CN" dirty="0"/>
          </a:p>
          <a:p>
            <a:r>
              <a:rPr lang="zh-CN" altLang="en-US" dirty="0"/>
              <a:t>仿照路径问题，我们把跳台阶问题也分解成两个互不相交的子问题：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踩了第</a:t>
            </a:r>
            <a:r>
              <a:rPr lang="en-US" altLang="zh-CN" dirty="0"/>
              <a:t>n-1</a:t>
            </a:r>
            <a:r>
              <a:rPr lang="zh-CN" altLang="en-US" dirty="0"/>
              <a:t>个台阶。前半程有</a:t>
            </a:r>
            <a:r>
              <a:rPr lang="en-US" altLang="zh-CN" dirty="0"/>
              <a:t>f(n-1)</a:t>
            </a:r>
            <a:r>
              <a:rPr lang="zh-CN" altLang="en-US" dirty="0"/>
              <a:t>种走法，最后一步是确定的走法，一共有</a:t>
            </a:r>
            <a:r>
              <a:rPr lang="en-US" altLang="zh-CN" dirty="0"/>
              <a:t>f(n-1)*1</a:t>
            </a:r>
            <a:r>
              <a:rPr lang="zh-CN" altLang="en-US" dirty="0"/>
              <a:t>种走法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没踩第</a:t>
            </a:r>
            <a:r>
              <a:rPr lang="en-US" altLang="zh-CN" dirty="0"/>
              <a:t>n-1</a:t>
            </a:r>
            <a:r>
              <a:rPr lang="zh-CN" altLang="en-US" dirty="0"/>
              <a:t>个台阶。前半程有</a:t>
            </a:r>
            <a:r>
              <a:rPr lang="en-US" altLang="zh-CN" dirty="0"/>
              <a:t>f(n-2)</a:t>
            </a:r>
            <a:r>
              <a:rPr lang="zh-CN" altLang="en-US" dirty="0"/>
              <a:t>种走法，最后一步是确定的走法</a:t>
            </a:r>
            <a:r>
              <a:rPr lang="zh-CN" altLang="en-US"/>
              <a:t>，一共有</a:t>
            </a:r>
            <a:r>
              <a:rPr lang="en-US" altLang="zh-CN"/>
              <a:t>f</a:t>
            </a:r>
            <a:r>
              <a:rPr lang="en-US" altLang="zh-CN" dirty="0"/>
              <a:t>(n-2)*1</a:t>
            </a:r>
            <a:r>
              <a:rPr lang="zh-CN" altLang="en-US" dirty="0"/>
              <a:t>种走法</a:t>
            </a:r>
            <a:endParaRPr lang="en-US" altLang="zh-CN" dirty="0"/>
          </a:p>
          <a:p>
            <a:r>
              <a:rPr lang="zh-CN" altLang="en-US" dirty="0"/>
              <a:t>所以</a:t>
            </a:r>
            <a:r>
              <a:rPr lang="en-US" altLang="zh-CN" dirty="0"/>
              <a:t>f(n)=f(n-1)+f(n-2)</a:t>
            </a:r>
            <a:r>
              <a:rPr lang="zh-CN" altLang="en-US" dirty="0"/>
              <a:t>，转为</a:t>
            </a:r>
            <a:r>
              <a:rPr lang="en-US" altLang="zh-CN" dirty="0"/>
              <a:t>Fibonacci</a:t>
            </a:r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同理，如果青蛙一次最多能跳三个台阶，则</a:t>
            </a:r>
            <a:r>
              <a:rPr lang="en-US" altLang="zh-CN" dirty="0"/>
              <a:t>f(n)=f(n-1)+f(n-2)+f(n-3)</a:t>
            </a:r>
          </a:p>
        </p:txBody>
      </p:sp>
    </p:spTree>
    <p:extLst>
      <p:ext uri="{BB962C8B-B14F-4D97-AF65-F5344CB8AC3E}">
        <p14:creationId xmlns:p14="http://schemas.microsoft.com/office/powerpoint/2010/main" val="2055878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30647-4D87-4645-6EE2-2BBBE7C6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编辑距离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CE4EA-0025-FF8A-9BCF-850690778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0364"/>
          </a:xfrm>
        </p:spPr>
        <p:txBody>
          <a:bodyPr/>
          <a:lstStyle/>
          <a:p>
            <a:r>
              <a:rPr lang="zh-CN" altLang="en-US" dirty="0"/>
              <a:t>编辑距离</a:t>
            </a:r>
            <a:r>
              <a:rPr lang="en-US" altLang="zh-CN" dirty="0"/>
              <a:t>(</a:t>
            </a:r>
            <a:r>
              <a:rPr lang="en-US" altLang="zh-CN" dirty="0" err="1"/>
              <a:t>EditDistnace</a:t>
            </a:r>
            <a:r>
              <a:rPr lang="en-US" altLang="zh-CN" dirty="0"/>
              <a:t>)</a:t>
            </a:r>
            <a:r>
              <a:rPr lang="zh-CN" altLang="en-US" dirty="0"/>
              <a:t>：从一个序列变成另外一个序列</a:t>
            </a:r>
            <a:r>
              <a:rPr lang="zh-CN" altLang="en-US" dirty="0">
                <a:solidFill>
                  <a:srgbClr val="F76212"/>
                </a:solidFill>
              </a:rPr>
              <a:t>最少</a:t>
            </a:r>
            <a:r>
              <a:rPr lang="zh-CN" altLang="en-US" dirty="0"/>
              <a:t>需要经过几个基本操作。所谓基本操作，指：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修改一个元素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删除一个元素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添加一个元素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F13460-400A-A3FE-A676-A5406CBAA279}"/>
              </a:ext>
            </a:extLst>
          </p:cNvPr>
          <p:cNvSpPr txBox="1"/>
          <p:nvPr/>
        </p:nvSpPr>
        <p:spPr>
          <a:xfrm>
            <a:off x="838200" y="4509138"/>
            <a:ext cx="3970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s1=word, s2=world</a:t>
            </a:r>
          </a:p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中插入一个字符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可得到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</a:p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EditDist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(s1, s2)=1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1914D5-AA84-5469-A1F2-8037EF055D3F}"/>
              </a:ext>
            </a:extLst>
          </p:cNvPr>
          <p:cNvSpPr txBox="1"/>
          <p:nvPr/>
        </p:nvSpPr>
        <p:spPr>
          <a:xfrm>
            <a:off x="6096001" y="4509138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s1=word, s2=woody</a:t>
            </a:r>
          </a:p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中把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修改为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，再添加一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可得到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</a:p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EditDist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(s1, s2)=2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745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DA00D-A28B-5E19-BF7C-718CBC14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编辑距离</a:t>
            </a:r>
          </a:p>
        </p:txBody>
      </p:sp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429988F9-7427-9FD3-10D1-40A2D065E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27402"/>
              </p:ext>
            </p:extLst>
          </p:nvPr>
        </p:nvGraphicFramePr>
        <p:xfrm>
          <a:off x="1039302" y="3303546"/>
          <a:ext cx="10314497" cy="184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3168">
                  <a:extLst>
                    <a:ext uri="{9D8B030D-6E8A-4147-A177-3AD203B41FA5}">
                      <a16:colId xmlns:a16="http://schemas.microsoft.com/office/drawing/2014/main" val="2945797243"/>
                    </a:ext>
                  </a:extLst>
                </a:gridCol>
                <a:gridCol w="2830443">
                  <a:extLst>
                    <a:ext uri="{9D8B030D-6E8A-4147-A177-3AD203B41FA5}">
                      <a16:colId xmlns:a16="http://schemas.microsoft.com/office/drawing/2014/main" val="1468327074"/>
                    </a:ext>
                  </a:extLst>
                </a:gridCol>
                <a:gridCol w="2830443">
                  <a:extLst>
                    <a:ext uri="{9D8B030D-6E8A-4147-A177-3AD203B41FA5}">
                      <a16:colId xmlns:a16="http://schemas.microsoft.com/office/drawing/2014/main" val="2124528769"/>
                    </a:ext>
                  </a:extLst>
                </a:gridCol>
                <a:gridCol w="2830443">
                  <a:extLst>
                    <a:ext uri="{9D8B030D-6E8A-4147-A177-3AD203B41FA5}">
                      <a16:colId xmlns:a16="http://schemas.microsoft.com/office/drawing/2014/main" val="1688156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前提条件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限定最后一步操作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等价操作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编辑距离</a:t>
                      </a:r>
                      <a:r>
                        <a:rPr lang="en-US" altLang="zh-CN" sz="18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f(</a:t>
                      </a:r>
                      <a:r>
                        <a:rPr lang="en-US" altLang="zh-CN" sz="180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</a:t>
                      </a:r>
                      <a:r>
                        <a:rPr lang="en-US" altLang="zh-CN" sz="18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, j)</a:t>
                      </a:r>
                      <a:endParaRPr lang="zh-CN" altLang="en-US" sz="18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21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S1[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] == S2[j]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什么都不做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f(i-1, j-1)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70807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S1[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] != S2[j]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把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S2[j]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修改成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S1[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]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把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S1[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]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修改成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S2[j]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f(i-1, j-1)+1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498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把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S2[j]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删掉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 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S1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末尾追加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S2[j]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f(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, j-1)+1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86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把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S1[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]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删掉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S2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末尾追加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S1[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f(i-1, j)+1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51940"/>
                  </a:ext>
                </a:extLst>
              </a:tr>
            </a:tbl>
          </a:graphicData>
        </a:graphic>
      </p:graphicFrame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F81633CC-6EE7-DFC7-D04A-580A0DFC7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240686"/>
              </p:ext>
            </p:extLst>
          </p:nvPr>
        </p:nvGraphicFramePr>
        <p:xfrm>
          <a:off x="2542547" y="2008116"/>
          <a:ext cx="327947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496">
                  <a:extLst>
                    <a:ext uri="{9D8B030D-6E8A-4147-A177-3AD203B41FA5}">
                      <a16:colId xmlns:a16="http://schemas.microsoft.com/office/drawing/2014/main" val="3419739470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2616111398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3179896149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3377874050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2877472657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3445258132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344710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6407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63546E7-BE2E-13F3-A942-A523D5CBEE87}"/>
              </a:ext>
            </a:extLst>
          </p:cNvPr>
          <p:cNvSpPr txBox="1"/>
          <p:nvPr/>
        </p:nvSpPr>
        <p:spPr>
          <a:xfrm>
            <a:off x="2089766" y="20096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773619-D077-9730-5658-3EE34EFFAD29}"/>
              </a:ext>
            </a:extLst>
          </p:cNvPr>
          <p:cNvSpPr txBox="1"/>
          <p:nvPr/>
        </p:nvSpPr>
        <p:spPr>
          <a:xfrm>
            <a:off x="2637916" y="16405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80CDDF-FD4D-EFAB-733D-79924FA5D389}"/>
              </a:ext>
            </a:extLst>
          </p:cNvPr>
          <p:cNvSpPr txBox="1"/>
          <p:nvPr/>
        </p:nvSpPr>
        <p:spPr>
          <a:xfrm>
            <a:off x="5443129" y="1638784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826CCC-DD39-D4E6-B9E2-44A322724388}"/>
              </a:ext>
            </a:extLst>
          </p:cNvPr>
          <p:cNvSpPr txBox="1"/>
          <p:nvPr/>
        </p:nvSpPr>
        <p:spPr>
          <a:xfrm>
            <a:off x="3105125" y="163503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20CBCE-77B2-0ECD-4146-C27FDC46DC52}"/>
              </a:ext>
            </a:extLst>
          </p:cNvPr>
          <p:cNvSpPr txBox="1"/>
          <p:nvPr/>
        </p:nvSpPr>
        <p:spPr>
          <a:xfrm>
            <a:off x="3508723" y="16365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9AEF3C-F9BD-BEF8-F646-73AB3FFFD396}"/>
              </a:ext>
            </a:extLst>
          </p:cNvPr>
          <p:cNvSpPr txBox="1"/>
          <p:nvPr/>
        </p:nvSpPr>
        <p:spPr>
          <a:xfrm>
            <a:off x="3978510" y="16350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8" name="表格 9">
            <a:extLst>
              <a:ext uri="{FF2B5EF4-FFF2-40B4-BE49-F238E27FC236}">
                <a16:creationId xmlns:a16="http://schemas.microsoft.com/office/drawing/2014/main" id="{7C89799F-A20A-7B4C-6ADB-1CEC2983A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51113"/>
              </p:ext>
            </p:extLst>
          </p:nvPr>
        </p:nvGraphicFramePr>
        <p:xfrm>
          <a:off x="6929568" y="2008116"/>
          <a:ext cx="327947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496">
                  <a:extLst>
                    <a:ext uri="{9D8B030D-6E8A-4147-A177-3AD203B41FA5}">
                      <a16:colId xmlns:a16="http://schemas.microsoft.com/office/drawing/2014/main" val="3419739470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2616111398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3179896149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3377874050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2877472657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3445258132"/>
                    </a:ext>
                  </a:extLst>
                </a:gridCol>
                <a:gridCol w="468496">
                  <a:extLst>
                    <a:ext uri="{9D8B030D-6E8A-4147-A177-3AD203B41FA5}">
                      <a16:colId xmlns:a16="http://schemas.microsoft.com/office/drawing/2014/main" val="344710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x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64071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38D8DCCB-9A74-4499-AE06-7719EB235276}"/>
              </a:ext>
            </a:extLst>
          </p:cNvPr>
          <p:cNvSpPr txBox="1"/>
          <p:nvPr/>
        </p:nvSpPr>
        <p:spPr>
          <a:xfrm>
            <a:off x="6476787" y="20096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2B984A-3913-048C-DAE0-A1C4EB052168}"/>
              </a:ext>
            </a:extLst>
          </p:cNvPr>
          <p:cNvSpPr txBox="1"/>
          <p:nvPr/>
        </p:nvSpPr>
        <p:spPr>
          <a:xfrm>
            <a:off x="7024937" y="16405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C96DB0-85BF-108C-8066-414166CE57C1}"/>
              </a:ext>
            </a:extLst>
          </p:cNvPr>
          <p:cNvSpPr txBox="1"/>
          <p:nvPr/>
        </p:nvSpPr>
        <p:spPr>
          <a:xfrm>
            <a:off x="9830150" y="1638784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7E99C6-66C8-C925-50A5-9BE1EA75EA06}"/>
              </a:ext>
            </a:extLst>
          </p:cNvPr>
          <p:cNvSpPr txBox="1"/>
          <p:nvPr/>
        </p:nvSpPr>
        <p:spPr>
          <a:xfrm>
            <a:off x="7492146" y="163503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9BE42B-B5EF-F5D7-9FA5-4886F651E108}"/>
              </a:ext>
            </a:extLst>
          </p:cNvPr>
          <p:cNvSpPr txBox="1"/>
          <p:nvPr/>
        </p:nvSpPr>
        <p:spPr>
          <a:xfrm>
            <a:off x="7895744" y="16365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CFF28E-1F4D-A9DA-A64C-D385E5B93577}"/>
              </a:ext>
            </a:extLst>
          </p:cNvPr>
          <p:cNvSpPr txBox="1"/>
          <p:nvPr/>
        </p:nvSpPr>
        <p:spPr>
          <a:xfrm>
            <a:off x="8365531" y="16350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AD1D9F73-6F42-1E29-30A4-37D42A5FAFAB}"/>
              </a:ext>
            </a:extLst>
          </p:cNvPr>
          <p:cNvSpPr txBox="1">
            <a:spLocks/>
          </p:cNvSpPr>
          <p:nvPr/>
        </p:nvSpPr>
        <p:spPr>
          <a:xfrm>
            <a:off x="838199" y="2526289"/>
            <a:ext cx="6000014" cy="757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800" dirty="0"/>
              <a:t>用</a:t>
            </a:r>
            <a:r>
              <a:rPr lang="en-US" altLang="zh-CN" sz="1800" dirty="0"/>
              <a:t>f(</a:t>
            </a:r>
            <a:r>
              <a:rPr lang="en-US" altLang="zh-CN" sz="1800" dirty="0" err="1"/>
              <a:t>i,j</a:t>
            </a:r>
            <a:r>
              <a:rPr lang="en-US" altLang="zh-CN" sz="1800" dirty="0"/>
              <a:t>)</a:t>
            </a:r>
            <a:r>
              <a:rPr lang="zh-CN" altLang="en-US" sz="1800" dirty="0"/>
              <a:t>表示</a:t>
            </a:r>
            <a:r>
              <a:rPr lang="en-US" altLang="zh-CN" sz="1800" dirty="0"/>
              <a:t>S1[0:i]</a:t>
            </a:r>
            <a:r>
              <a:rPr lang="zh-CN" altLang="en-US" sz="1800" dirty="0"/>
              <a:t>（双闭区间）到</a:t>
            </a:r>
            <a:r>
              <a:rPr lang="en-US" altLang="zh-CN" sz="1800" dirty="0"/>
              <a:t>S2[0:j]</a:t>
            </a:r>
            <a:r>
              <a:rPr lang="zh-CN" altLang="en-US" sz="1800" dirty="0"/>
              <a:t>的编辑距离。</a:t>
            </a:r>
            <a:endParaRPr lang="en-US" altLang="zh-C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/>
              <a:t>把</a:t>
            </a:r>
            <a:r>
              <a:rPr lang="en-US" altLang="zh-CN" sz="1800" dirty="0"/>
              <a:t>S2</a:t>
            </a:r>
            <a:r>
              <a:rPr lang="zh-CN" altLang="en-US" sz="1800" dirty="0"/>
              <a:t>修改成跟</a:t>
            </a:r>
            <a:r>
              <a:rPr lang="en-US" altLang="zh-CN" sz="1800" dirty="0"/>
              <a:t>S1</a:t>
            </a:r>
            <a:r>
              <a:rPr lang="zh-CN" altLang="en-US" sz="1800" dirty="0"/>
              <a:t>一样，最后一步操作无非是以下</a:t>
            </a:r>
            <a:r>
              <a:rPr lang="en-US" altLang="zh-CN" sz="1800" dirty="0"/>
              <a:t>4</a:t>
            </a:r>
            <a:r>
              <a:rPr lang="zh-CN" altLang="en-US" sz="1800" dirty="0"/>
              <a:t>种情况：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37ED9322-FA83-4A8D-938F-02364BF5F130}"/>
              </a:ext>
            </a:extLst>
          </p:cNvPr>
          <p:cNvSpPr txBox="1">
            <a:spLocks/>
          </p:cNvSpPr>
          <p:nvPr/>
        </p:nvSpPr>
        <p:spPr>
          <a:xfrm>
            <a:off x="838199" y="5465620"/>
            <a:ext cx="10515600" cy="837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5AA2783-6746-85B3-EBB1-74ACE314943A}"/>
              </a:ext>
            </a:extLst>
          </p:cNvPr>
          <p:cNvSpPr txBox="1"/>
          <p:nvPr/>
        </p:nvSpPr>
        <p:spPr>
          <a:xfrm>
            <a:off x="838199" y="5207201"/>
            <a:ext cx="9458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S1[</a:t>
            </a:r>
            <a:r>
              <a:rPr lang="en-US" altLang="zh-CN" sz="1800" b="0" dirty="0" err="1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 == S2[j]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的编辑距离就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等于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S1[0:i-1]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（双闭区间）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S2[0:j-1]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的编辑距离。</a:t>
            </a:r>
            <a:endParaRPr lang="en-US" altLang="zh-CN" sz="1800" b="0" dirty="0">
              <a:solidFill>
                <a:schemeClr val="tx1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S1[</a:t>
            </a:r>
            <a:r>
              <a:rPr lang="en-US" altLang="zh-CN" sz="1800" b="0" dirty="0" err="1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 != S2[j]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的编辑距离是三种情况的最小值：</a:t>
            </a:r>
            <a:endParaRPr lang="en-US" altLang="zh-CN" sz="1800" b="0" dirty="0">
              <a:solidFill>
                <a:schemeClr val="tx1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4342C81-8876-AF01-DF3E-20316CA5873F}"/>
                  </a:ext>
                </a:extLst>
              </p:cNvPr>
              <p:cNvSpPr txBox="1"/>
              <p:nvPr/>
            </p:nvSpPr>
            <p:spPr>
              <a:xfrm>
                <a:off x="3374260" y="5908067"/>
                <a:ext cx="5443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4342C81-8876-AF01-DF3E-20316CA58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260" y="5908067"/>
                <a:ext cx="5443478" cy="276999"/>
              </a:xfrm>
              <a:prstGeom prst="rect">
                <a:avLst/>
              </a:prstGeom>
              <a:blipFill>
                <a:blip r:embed="rId2"/>
                <a:stretch>
                  <a:fillRect l="-1009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思想气泡: 云 29">
            <a:extLst>
              <a:ext uri="{FF2B5EF4-FFF2-40B4-BE49-F238E27FC236}">
                <a16:creationId xmlns:a16="http://schemas.microsoft.com/office/drawing/2014/main" id="{10F2FE19-E092-1809-10BE-083589C3CB88}"/>
              </a:ext>
            </a:extLst>
          </p:cNvPr>
          <p:cNvSpPr/>
          <p:nvPr/>
        </p:nvSpPr>
        <p:spPr>
          <a:xfrm>
            <a:off x="7253711" y="2506624"/>
            <a:ext cx="3488502" cy="734143"/>
          </a:xfrm>
          <a:prstGeom prst="cloudCallout">
            <a:avLst>
              <a:gd name="adj1" fmla="val -60797"/>
              <a:gd name="adj2" fmla="val 279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自顶向下，把最终问题拆解成子问题</a:t>
            </a:r>
          </a:p>
        </p:txBody>
      </p:sp>
    </p:spTree>
    <p:extLst>
      <p:ext uri="{BB962C8B-B14F-4D97-AF65-F5344CB8AC3E}">
        <p14:creationId xmlns:p14="http://schemas.microsoft.com/office/powerpoint/2010/main" val="136169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856EA-E058-065F-8D64-AE27A81D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编辑距离</a:t>
            </a:r>
            <a:r>
              <a:rPr lang="en-US" altLang="zh-CN" dirty="0"/>
              <a:t>—</a:t>
            </a:r>
            <a:r>
              <a:rPr lang="zh-CN" altLang="en-US" dirty="0"/>
              <a:t>递归实现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C3D3EB-800B-6B64-0388-337E53A0AEBD}"/>
              </a:ext>
            </a:extLst>
          </p:cNvPr>
          <p:cNvSpPr txBox="1"/>
          <p:nvPr/>
        </p:nvSpPr>
        <p:spPr>
          <a:xfrm>
            <a:off x="838199" y="1656933"/>
            <a:ext cx="1051559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EditDistance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 Comparable](s1, s2 []T)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(s1)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j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(s2)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==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s1[i-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s2[j-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EditDistance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(s1[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s2[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:j-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Min(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EditDistance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(s1[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s2[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:j-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EditDistance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(s1[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s2[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:j]),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EditDistance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(s1[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:i], s2[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:j-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6365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CCB0E-F925-D930-A160-469435BC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编辑距离 </a:t>
            </a:r>
            <a:r>
              <a:rPr lang="en-US" altLang="zh-CN" dirty="0"/>
              <a:t>DP-</a:t>
            </a:r>
            <a:r>
              <a:rPr lang="zh-CN" altLang="en-US" dirty="0"/>
              <a:t>自顶向下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EEA9FC-4903-517E-7029-D46D92625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7737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zh-CN" altLang="en-US" sz="2600" dirty="0"/>
              <a:t>对于任意的下标</a:t>
            </a:r>
            <a:r>
              <a:rPr lang="en-US" altLang="zh-CN" sz="2600" dirty="0" err="1"/>
              <a:t>i</a:t>
            </a:r>
            <a:r>
              <a:rPr lang="zh-CN" altLang="en-US" sz="2600" dirty="0"/>
              <a:t>和</a:t>
            </a:r>
            <a:r>
              <a:rPr lang="en-US" altLang="zh-CN" sz="2600" dirty="0"/>
              <a:t>j</a:t>
            </a:r>
            <a:r>
              <a:rPr lang="zh-CN" altLang="en-US" sz="2600" dirty="0"/>
              <a:t>，把</a:t>
            </a:r>
            <a:r>
              <a:rPr lang="en-US" altLang="zh-CN" sz="2600" dirty="0"/>
              <a:t>f(</a:t>
            </a:r>
            <a:r>
              <a:rPr lang="en-US" altLang="zh-CN" sz="2600" dirty="0" err="1"/>
              <a:t>i,j</a:t>
            </a:r>
            <a:r>
              <a:rPr lang="en-US" altLang="zh-CN" sz="2600" dirty="0"/>
              <a:t>)</a:t>
            </a:r>
            <a:r>
              <a:rPr lang="zh-CN" altLang="en-US" sz="2600" dirty="0"/>
              <a:t>的结果都存到一个二维数组</a:t>
            </a:r>
            <a:r>
              <a:rPr lang="en-US" altLang="zh-CN" sz="2600" dirty="0" err="1"/>
              <a:t>arr</a:t>
            </a:r>
            <a:r>
              <a:rPr lang="zh-CN" altLang="en-US" sz="2600" dirty="0"/>
              <a:t>里，避免重复的计算。</a:t>
            </a:r>
            <a:r>
              <a:rPr lang="en-US" altLang="zh-CN" sz="2600" dirty="0" err="1"/>
              <a:t>arr</a:t>
            </a:r>
            <a:r>
              <a:rPr lang="en-US" altLang="zh-CN" sz="2600" dirty="0"/>
              <a:t>[</a:t>
            </a:r>
            <a:r>
              <a:rPr lang="en-US" altLang="zh-CN" sz="2600" dirty="0" err="1"/>
              <a:t>i,j</a:t>
            </a:r>
            <a:r>
              <a:rPr lang="en-US" altLang="zh-CN" sz="2600" dirty="0"/>
              <a:t>]</a:t>
            </a:r>
            <a:r>
              <a:rPr lang="zh-CN" altLang="en-US" sz="2600" dirty="0"/>
              <a:t>表示长度为</a:t>
            </a:r>
            <a:r>
              <a:rPr lang="en-US" altLang="zh-CN" sz="2600" dirty="0" err="1"/>
              <a:t>i</a:t>
            </a:r>
            <a:r>
              <a:rPr lang="zh-CN" altLang="en-US" sz="2600" dirty="0"/>
              <a:t>的</a:t>
            </a:r>
            <a:r>
              <a:rPr lang="en-US" altLang="zh-CN" sz="2600" dirty="0"/>
              <a:t>S1</a:t>
            </a:r>
            <a:r>
              <a:rPr lang="zh-CN" altLang="en-US" sz="2600" dirty="0"/>
              <a:t>子序列和长度为</a:t>
            </a:r>
            <a:r>
              <a:rPr lang="en-US" altLang="zh-CN" sz="2600" dirty="0"/>
              <a:t>j</a:t>
            </a:r>
            <a:r>
              <a:rPr lang="zh-CN" altLang="en-US" sz="2600" dirty="0"/>
              <a:t>的</a:t>
            </a:r>
            <a:r>
              <a:rPr lang="en-US" altLang="zh-CN" sz="2600" dirty="0"/>
              <a:t>S2</a:t>
            </a:r>
            <a:r>
              <a:rPr lang="zh-CN" altLang="en-US" sz="2600" dirty="0"/>
              <a:t>子序列的编辑距离</a:t>
            </a:r>
            <a:endParaRPr lang="en-US" altLang="zh-CN" sz="26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C0A1455-0099-5CF6-9235-993690DC9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616439"/>
              </p:ext>
            </p:extLst>
          </p:nvPr>
        </p:nvGraphicFramePr>
        <p:xfrm>
          <a:off x="7557715" y="3429000"/>
          <a:ext cx="376096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281">
                  <a:extLst>
                    <a:ext uri="{9D8B030D-6E8A-4147-A177-3AD203B41FA5}">
                      <a16:colId xmlns:a16="http://schemas.microsoft.com/office/drawing/2014/main" val="4039167998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3059371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3537597448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1655195673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3903434794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460865761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809492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7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3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i,j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6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790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0666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8C33B6A-F261-EA3F-88A0-1A5E9B257959}"/>
              </a:ext>
            </a:extLst>
          </p:cNvPr>
          <p:cNvSpPr txBox="1"/>
          <p:nvPr/>
        </p:nvSpPr>
        <p:spPr>
          <a:xfrm>
            <a:off x="9360546" y="3061685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87B94F-DAED-B30C-9D68-119087C4CAE9}"/>
              </a:ext>
            </a:extLst>
          </p:cNvPr>
          <p:cNvSpPr txBox="1"/>
          <p:nvPr/>
        </p:nvSpPr>
        <p:spPr>
          <a:xfrm>
            <a:off x="7306996" y="4541315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E4A4BB-BF88-C5E5-F6AA-8AA8B52AA76D}"/>
              </a:ext>
            </a:extLst>
          </p:cNvPr>
          <p:cNvSpPr txBox="1"/>
          <p:nvPr/>
        </p:nvSpPr>
        <p:spPr>
          <a:xfrm>
            <a:off x="838200" y="2937941"/>
            <a:ext cx="6071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首行初始化为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3…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，表示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为空时，编辑距离等于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的长度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首列初始化为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3…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，表示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为空时，编辑距离等于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的长度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的其他位置初始化为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，表示编辑距离还没有算好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f(i-1, j-1)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算好之后赋给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][j]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，后续需要计算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f(i-1, j-1)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时优先从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中取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最右下角的值就是两个序列的编辑距离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82F23B-13B4-EF33-71B1-54E45BD8D166}"/>
              </a:ext>
            </a:extLst>
          </p:cNvPr>
          <p:cNvSpPr txBox="1"/>
          <p:nvPr/>
        </p:nvSpPr>
        <p:spPr>
          <a:xfrm>
            <a:off x="9193580" y="569711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946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9CA47-1006-0841-9766-8876726E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编辑距离 </a:t>
            </a:r>
            <a:r>
              <a:rPr lang="en-US" altLang="zh-CN" dirty="0"/>
              <a:t>DP-</a:t>
            </a:r>
            <a:r>
              <a:rPr lang="zh-CN" altLang="en-US" dirty="0"/>
              <a:t>自顶向下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C18B57-2153-B9D5-446B-C9DD1E449E06}"/>
              </a:ext>
            </a:extLst>
          </p:cNvPr>
          <p:cNvSpPr txBox="1"/>
          <p:nvPr/>
        </p:nvSpPr>
        <p:spPr>
          <a:xfrm>
            <a:off x="838200" y="1627296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ed[T Comparable](s1, s2 []T,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[][]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(s1)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j :=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(s2)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 != 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s1[i-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s2[j-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distance = ed(s1[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s2[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:j-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distance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Min(ed(s1[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s2[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:j-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ed(s1[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s2[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:j],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ed(s1[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:i], s2[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:j-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 = distance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distance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2729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51162-F261-EC87-44F9-6C1ECE0F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编辑距离 </a:t>
            </a:r>
            <a:r>
              <a:rPr lang="en-US" altLang="zh-CN" dirty="0"/>
              <a:t>DP-</a:t>
            </a:r>
            <a:r>
              <a:rPr lang="zh-CN" altLang="en-US" dirty="0"/>
              <a:t>自下而上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ED370-5D51-FE01-FE00-E9211AAE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77377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自下而上的动态规划：先求解最小的问题，逐步求解更大的问题，并且把已求得的小问题的解存储起来，以便在求解更大问题时直接使用</a:t>
            </a:r>
            <a:endParaRPr lang="en-US" altLang="zh-CN" dirty="0"/>
          </a:p>
          <a:p>
            <a:r>
              <a:rPr lang="zh-CN" altLang="en-US" dirty="0"/>
              <a:t>先初始化</a:t>
            </a:r>
            <a:r>
              <a:rPr lang="en-US" altLang="zh-CN" dirty="0" err="1"/>
              <a:t>arr</a:t>
            </a:r>
            <a:r>
              <a:rPr lang="zh-CN" altLang="en-US" dirty="0"/>
              <a:t>的首行、首列（同前）。然后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从上往下、从左向右地计算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里的每一个值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B187C6D-BE84-D45C-ED7E-7F3B1A7AF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944022"/>
              </p:ext>
            </p:extLst>
          </p:nvPr>
        </p:nvGraphicFramePr>
        <p:xfrm>
          <a:off x="3776460" y="2985045"/>
          <a:ext cx="376096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281">
                  <a:extLst>
                    <a:ext uri="{9D8B030D-6E8A-4147-A177-3AD203B41FA5}">
                      <a16:colId xmlns:a16="http://schemas.microsoft.com/office/drawing/2014/main" val="4039167998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3059371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3537597448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1655195673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3903434794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460865761"/>
                    </a:ext>
                  </a:extLst>
                </a:gridCol>
                <a:gridCol w="537281">
                  <a:extLst>
                    <a:ext uri="{9D8B030D-6E8A-4147-A177-3AD203B41FA5}">
                      <a16:colId xmlns:a16="http://schemas.microsoft.com/office/drawing/2014/main" val="809492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3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8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i,j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6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790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0666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171ACC7-5072-E03C-8D02-CE46642AD355}"/>
              </a:ext>
            </a:extLst>
          </p:cNvPr>
          <p:cNvSpPr txBox="1"/>
          <p:nvPr/>
        </p:nvSpPr>
        <p:spPr>
          <a:xfrm>
            <a:off x="7587007" y="391289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EE1012-411B-252D-E8AB-A8C467E893DD}"/>
                  </a:ext>
                </a:extLst>
              </p:cNvPr>
              <p:cNvSpPr txBox="1"/>
              <p:nvPr/>
            </p:nvSpPr>
            <p:spPr>
              <a:xfrm>
                <a:off x="1403406" y="5464617"/>
                <a:ext cx="9256188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𝑎𝑟𝑟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思源黑体 CN Normal" panose="020B0400000000000000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𝑟𝑟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𝑖𝑓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==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𝑟𝑟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𝑟𝑟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𝑟𝑟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𝑖𝑓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𝑆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𝑆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EE1012-411B-252D-E8AB-A8C467E89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06" y="5464617"/>
                <a:ext cx="925618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495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A5565-C623-C9C2-1927-5BBD38A7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编辑距离 </a:t>
            </a:r>
            <a:r>
              <a:rPr lang="en-US" altLang="zh-CN" dirty="0"/>
              <a:t>DP-</a:t>
            </a:r>
            <a:r>
              <a:rPr lang="zh-CN" altLang="en-US" dirty="0"/>
              <a:t>自下而上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751084-A605-C201-629F-1E93D1DFB494}"/>
              </a:ext>
            </a:extLst>
          </p:cNvPr>
          <p:cNvSpPr txBox="1"/>
          <p:nvPr/>
        </p:nvSpPr>
        <p:spPr>
          <a:xfrm>
            <a:off x="870668" y="1286605"/>
            <a:ext cx="105156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EditDistanceButtomUp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 Comparable](s1, s2 []T)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(s1)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j :=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(s2)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初始化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是一个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i+1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行，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j+1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列的二维切片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make([][]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i+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row, _ :=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[row] = make([]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j+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 :=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m &lt; i+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m++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:=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n &lt; j+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n++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 ==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首行赋为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0,1,2,3...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[m][n] = n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首列赋为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0,1,2,3...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[m][n] = m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s1[m-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s2[n-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[m][n] =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[m-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][n-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[m][n]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Min(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[m-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][n-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[m-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][n],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[m][n-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648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B060D-9047-1841-F94A-F3E29C2E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编辑距离 </a:t>
            </a:r>
            <a:r>
              <a:rPr lang="en-US" altLang="zh-CN" dirty="0"/>
              <a:t>DP-</a:t>
            </a:r>
            <a:r>
              <a:rPr lang="zh-CN" altLang="en-US" dirty="0"/>
              <a:t>自下而上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63298F-9A90-8630-BBDC-5F303837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0286"/>
            <a:ext cx="3276600" cy="207444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计算</a:t>
            </a:r>
            <a:r>
              <a:rPr lang="en-US" altLang="zh-CN" dirty="0" err="1"/>
              <a:t>arr</a:t>
            </a:r>
            <a:r>
              <a:rPr lang="zh-CN" altLang="en-US" dirty="0"/>
              <a:t>的第</a:t>
            </a:r>
            <a:r>
              <a:rPr lang="en-US" altLang="zh-CN" dirty="0" err="1"/>
              <a:t>i</a:t>
            </a:r>
            <a:r>
              <a:rPr lang="zh-CN" altLang="en-US" dirty="0"/>
              <a:t>行时，只需要用到第</a:t>
            </a:r>
            <a:r>
              <a:rPr lang="en-US" altLang="zh-CN" dirty="0" err="1"/>
              <a:t>i</a:t>
            </a:r>
            <a:r>
              <a:rPr lang="zh-CN" altLang="en-US" dirty="0"/>
              <a:t>行和第</a:t>
            </a:r>
            <a:r>
              <a:rPr lang="en-US" altLang="zh-CN" dirty="0"/>
              <a:t>i-1</a:t>
            </a:r>
            <a:r>
              <a:rPr lang="zh-CN" altLang="en-US" dirty="0"/>
              <a:t>行的内容，且最终只需要</a:t>
            </a:r>
            <a:r>
              <a:rPr lang="en-US" altLang="zh-CN" dirty="0" err="1"/>
              <a:t>arr</a:t>
            </a:r>
            <a:r>
              <a:rPr lang="zh-CN" altLang="en-US" dirty="0"/>
              <a:t>最后一行最后一列的元素值，所以实际上只需要维护</a:t>
            </a:r>
            <a:r>
              <a:rPr lang="en-US" altLang="zh-CN" dirty="0" err="1"/>
              <a:t>arr</a:t>
            </a:r>
            <a:r>
              <a:rPr lang="zh-CN" altLang="en-US" dirty="0"/>
              <a:t>的最后两行就可以了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空间复杂度从</a:t>
            </a:r>
            <a:r>
              <a:rPr lang="en-US" altLang="zh-CN" dirty="0"/>
              <a:t>O(M*N)</a:t>
            </a:r>
            <a:r>
              <a:rPr lang="zh-CN" altLang="en-US" dirty="0"/>
              <a:t>缩减到了</a:t>
            </a:r>
            <a:r>
              <a:rPr lang="en-US" altLang="zh-CN" dirty="0"/>
              <a:t>O(N)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zh-CN" altLang="en-US" dirty="0"/>
              <a:t>是</a:t>
            </a:r>
            <a:r>
              <a:rPr lang="en-US" altLang="zh-CN" dirty="0" err="1"/>
              <a:t>arr</a:t>
            </a:r>
            <a:r>
              <a:rPr lang="zh-CN" altLang="en-US" dirty="0"/>
              <a:t>的行数，</a:t>
            </a:r>
            <a:r>
              <a:rPr lang="en-US" altLang="zh-CN" dirty="0"/>
              <a:t>N</a:t>
            </a:r>
            <a:r>
              <a:rPr lang="zh-CN" altLang="en-US" dirty="0"/>
              <a:t>是</a:t>
            </a:r>
            <a:r>
              <a:rPr lang="en-US" altLang="zh-CN" dirty="0" err="1"/>
              <a:t>arr</a:t>
            </a:r>
            <a:r>
              <a:rPr lang="zh-CN" altLang="en-US" dirty="0"/>
              <a:t>的列数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8EC480-CE0E-0012-16FA-2BB916FD636D}"/>
              </a:ext>
            </a:extLst>
          </p:cNvPr>
          <p:cNvSpPr txBox="1"/>
          <p:nvPr/>
        </p:nvSpPr>
        <p:spPr>
          <a:xfrm>
            <a:off x="4400384" y="1690688"/>
            <a:ext cx="695341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EditDistanceButtomUp_WithSpaceO1[T Comparable](s1, s2 []T)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(s1)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j :=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(s2)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make([]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j+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只维护最下面的那两行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make([]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j+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:=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n &lt; j+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n++ {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初始化</a:t>
            </a:r>
            <a:r>
              <a:rPr lang="en-US" altLang="zh-CN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prevRow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[n] = n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 :=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m &lt; i+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m++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:=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n &lt; j+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n++ {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填充</a:t>
            </a:r>
            <a:r>
              <a:rPr lang="en-US" altLang="zh-CN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currRow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[n] = m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s1[m-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s2[n-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[n] 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[n] 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Min(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[n],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currRow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拷贝给</a:t>
            </a:r>
            <a:r>
              <a:rPr lang="en-US" altLang="zh-CN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prevRow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[n] 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ele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4363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D77CF-462C-2D47-DD75-83700045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85751-48C9-AAAD-833A-957E7F1FD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77233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把大问题转化为比它小一个级别的子问题，找到递归公式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自顶向下：同第</a:t>
            </a:r>
            <a:r>
              <a:rPr lang="en-US" altLang="zh-CN" dirty="0"/>
              <a:t>1</a:t>
            </a:r>
            <a:r>
              <a:rPr lang="zh-CN" altLang="en-US" dirty="0"/>
              <a:t>步一样还是运用递归，只不过把子问题的答案存储起来，避免重复计算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自下而上：先求解最小的问题，逐步求解更大的问题，抛弃了递归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步需要存储所有子问题的解，实际上只需要保留最后若干个问题的解，这样可以进一步减小空间开销</a:t>
            </a:r>
            <a:endParaRPr lang="en-US" altLang="zh-CN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22239B7-5485-C3CE-00BA-4CD473EEA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841271"/>
              </p:ext>
            </p:extLst>
          </p:nvPr>
        </p:nvGraphicFramePr>
        <p:xfrm>
          <a:off x="1578500" y="4237826"/>
          <a:ext cx="8891875" cy="184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78375">
                  <a:extLst>
                    <a:ext uri="{9D8B030D-6E8A-4147-A177-3AD203B41FA5}">
                      <a16:colId xmlns:a16="http://schemas.microsoft.com/office/drawing/2014/main" val="2945797243"/>
                    </a:ext>
                  </a:extLst>
                </a:gridCol>
                <a:gridCol w="1778375">
                  <a:extLst>
                    <a:ext uri="{9D8B030D-6E8A-4147-A177-3AD203B41FA5}">
                      <a16:colId xmlns:a16="http://schemas.microsoft.com/office/drawing/2014/main" val="1468327074"/>
                    </a:ext>
                  </a:extLst>
                </a:gridCol>
                <a:gridCol w="1924018">
                  <a:extLst>
                    <a:ext uri="{9D8B030D-6E8A-4147-A177-3AD203B41FA5}">
                      <a16:colId xmlns:a16="http://schemas.microsoft.com/office/drawing/2014/main" val="2124528769"/>
                    </a:ext>
                  </a:extLst>
                </a:gridCol>
                <a:gridCol w="1632732">
                  <a:extLst>
                    <a:ext uri="{9D8B030D-6E8A-4147-A177-3AD203B41FA5}">
                      <a16:colId xmlns:a16="http://schemas.microsoft.com/office/drawing/2014/main" val="1688156096"/>
                    </a:ext>
                  </a:extLst>
                </a:gridCol>
                <a:gridCol w="1778375">
                  <a:extLst>
                    <a:ext uri="{9D8B030D-6E8A-4147-A177-3AD203B41FA5}">
                      <a16:colId xmlns:a16="http://schemas.microsoft.com/office/drawing/2014/main" val="2032520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编辑距离解法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内存消耗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内存申请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21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100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24605215 ns/op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B/op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70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1462236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1659 ns/op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1344 B/op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12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4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2471469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1060 ns/op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1344 B/op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12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8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4959926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490.2 ns/op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192 B/op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5194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F84CE13-BDAE-5B46-C8AC-123335D8C693}"/>
              </a:ext>
            </a:extLst>
          </p:cNvPr>
          <p:cNvSpPr txBox="1"/>
          <p:nvPr/>
        </p:nvSpPr>
        <p:spPr>
          <a:xfrm>
            <a:off x="4253285" y="3769120"/>
            <a:ext cx="3542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种方法在编辑距离上的性能对比</a:t>
            </a:r>
          </a:p>
        </p:txBody>
      </p:sp>
    </p:spTree>
    <p:extLst>
      <p:ext uri="{BB962C8B-B14F-4D97-AF65-F5344CB8AC3E}">
        <p14:creationId xmlns:p14="http://schemas.microsoft.com/office/powerpoint/2010/main" val="361215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68061-335B-F242-8BE8-A5A1048A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5635195-11B4-705C-725F-B7C5AD601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74040"/>
              </p:ext>
            </p:extLst>
          </p:nvPr>
        </p:nvGraphicFramePr>
        <p:xfrm>
          <a:off x="2039259" y="2725637"/>
          <a:ext cx="9026136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452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27490274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01154118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1765766203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21730608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171922710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67795833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00397006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806849944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23270426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609747260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424888100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1262184195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1448831800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11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12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13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14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15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16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17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18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19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20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21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22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23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24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25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26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27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28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17ECDDB-2529-F04B-7433-2E3885886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703762"/>
              </p:ext>
            </p:extLst>
          </p:nvPr>
        </p:nvGraphicFramePr>
        <p:xfrm>
          <a:off x="2039258" y="2170706"/>
          <a:ext cx="9026136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452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38080142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564360540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03599128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705102759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788041696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837216024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059306797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14123506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81001641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783136257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77951819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24608688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485764796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6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8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10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11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12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13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14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15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16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17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44E9456-4CD3-22AC-8B13-A37C633590A7}"/>
              </a:ext>
            </a:extLst>
          </p:cNvPr>
          <p:cNvSpPr txBox="1"/>
          <p:nvPr/>
        </p:nvSpPr>
        <p:spPr>
          <a:xfrm flipH="1">
            <a:off x="910540" y="2814708"/>
            <a:ext cx="96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9456E9-E00D-A253-BF3C-7A3E85B3F12C}"/>
              </a:ext>
            </a:extLst>
          </p:cNvPr>
          <p:cNvSpPr txBox="1"/>
          <p:nvPr/>
        </p:nvSpPr>
        <p:spPr>
          <a:xfrm flipH="1">
            <a:off x="910541" y="2263504"/>
            <a:ext cx="96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14FD46-8823-CB5F-0FCF-659F079BBF81}"/>
              </a:ext>
            </a:extLst>
          </p:cNvPr>
          <p:cNvSpPr txBox="1"/>
          <p:nvPr/>
        </p:nvSpPr>
        <p:spPr>
          <a:xfrm flipH="1">
            <a:off x="1797188" y="1376698"/>
            <a:ext cx="100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E22791-EF60-3308-8E53-D972B0A0945B}"/>
              </a:ext>
            </a:extLst>
          </p:cNvPr>
          <p:cNvSpPr txBox="1"/>
          <p:nvPr/>
        </p:nvSpPr>
        <p:spPr>
          <a:xfrm flipH="1">
            <a:off x="10315280" y="1376698"/>
            <a:ext cx="100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1080D8-57D3-C081-11BF-C5F5F5902A76}"/>
              </a:ext>
            </a:extLst>
          </p:cNvPr>
          <p:cNvSpPr txBox="1"/>
          <p:nvPr/>
        </p:nvSpPr>
        <p:spPr>
          <a:xfrm flipH="1">
            <a:off x="5621549" y="1376466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4F459A2-0980-665B-3861-4741EBD1076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99418" y="1746030"/>
            <a:ext cx="0" cy="480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6D3A76E-BE9F-0095-C362-B23351161C9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817510" y="1746030"/>
            <a:ext cx="0" cy="480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7E3671A-A549-1AC4-8DF4-5CE8F5BB3F8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307349" y="1745798"/>
            <a:ext cx="1" cy="480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80C7462-F3D2-672E-3B6D-CB053B76043D}"/>
              </a:ext>
            </a:extLst>
          </p:cNvPr>
          <p:cNvSpPr txBox="1"/>
          <p:nvPr/>
        </p:nvSpPr>
        <p:spPr>
          <a:xfrm>
            <a:off x="3047036" y="3535209"/>
            <a:ext cx="6097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BinarySearch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[T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cmp.Ordered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[]T, target T)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begin :=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end :=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begin &lt;= end { </a:t>
            </a:r>
            <a:endParaRPr lang="zh-CN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middle := (begin + end) /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[middle] == target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middle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[middle] &lt; target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begin = middle +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end = middle -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454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CEF75-F52B-D4EE-0153-CA5E0DE6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2CDE1AB-2F22-EFBA-EFB7-AE2A6A78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008"/>
            <a:ext cx="10515600" cy="2606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用</a:t>
            </a:r>
            <a:r>
              <a:rPr lang="en-US" altLang="zh-CN" dirty="0"/>
              <a:t>f(</a:t>
            </a:r>
            <a:r>
              <a:rPr lang="en-US" altLang="zh-CN" dirty="0" err="1"/>
              <a:t>i,j</a:t>
            </a:r>
            <a:r>
              <a:rPr lang="en-US" altLang="zh-CN" dirty="0"/>
              <a:t>)</a:t>
            </a:r>
            <a:r>
              <a:rPr lang="zh-CN" altLang="en-US" dirty="0"/>
              <a:t>表示长度为</a:t>
            </a:r>
            <a:r>
              <a:rPr lang="en-US" altLang="zh-CN" dirty="0" err="1"/>
              <a:t>i</a:t>
            </a:r>
            <a:r>
              <a:rPr lang="zh-CN" altLang="en-US" dirty="0"/>
              <a:t>的</a:t>
            </a:r>
            <a:r>
              <a:rPr lang="en-US" altLang="zh-CN" dirty="0"/>
              <a:t>S1</a:t>
            </a:r>
            <a:r>
              <a:rPr lang="zh-CN" altLang="en-US" dirty="0"/>
              <a:t>的子序列和长度为</a:t>
            </a:r>
            <a:r>
              <a:rPr lang="en-US" altLang="zh-CN" dirty="0"/>
              <a:t>j</a:t>
            </a:r>
            <a:r>
              <a:rPr lang="zh-CN" altLang="en-US" dirty="0"/>
              <a:t>的</a:t>
            </a:r>
            <a:r>
              <a:rPr lang="en-US" altLang="zh-CN" dirty="0"/>
              <a:t>S2</a:t>
            </a:r>
            <a:r>
              <a:rPr lang="zh-CN" altLang="en-US" dirty="0"/>
              <a:t>的子序列的最长公共子序列的长度，则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当</a:t>
            </a:r>
            <a:r>
              <a:rPr lang="en-US" altLang="zh-CN" dirty="0"/>
              <a:t>S1[</a:t>
            </a:r>
            <a:r>
              <a:rPr lang="en-US" altLang="zh-CN" dirty="0" err="1"/>
              <a:t>i</a:t>
            </a:r>
            <a:r>
              <a:rPr lang="en-US" altLang="zh-CN" dirty="0"/>
              <a:t>]==S2[j]</a:t>
            </a:r>
            <a:r>
              <a:rPr lang="zh-CN" altLang="en-US" dirty="0"/>
              <a:t>时，</a:t>
            </a:r>
            <a:r>
              <a:rPr lang="en-US" altLang="zh-CN" dirty="0"/>
              <a:t> f(</a:t>
            </a:r>
            <a:r>
              <a:rPr lang="en-US" altLang="zh-CN" dirty="0" err="1"/>
              <a:t>i,j</a:t>
            </a:r>
            <a:r>
              <a:rPr lang="en-US" altLang="zh-CN" dirty="0"/>
              <a:t>)=1+f(i-1,j-1)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当</a:t>
            </a:r>
            <a:r>
              <a:rPr lang="en-US" altLang="zh-CN" dirty="0"/>
              <a:t>S1[</a:t>
            </a:r>
            <a:r>
              <a:rPr lang="en-US" altLang="zh-CN" dirty="0" err="1"/>
              <a:t>i</a:t>
            </a:r>
            <a:r>
              <a:rPr lang="en-US" altLang="zh-CN" dirty="0"/>
              <a:t>]!=S2[j]</a:t>
            </a:r>
            <a:r>
              <a:rPr lang="zh-CN" altLang="en-US" dirty="0"/>
              <a:t>时，</a:t>
            </a:r>
            <a:r>
              <a:rPr lang="en-US" altLang="zh-CN" dirty="0"/>
              <a:t>f(</a:t>
            </a:r>
            <a:r>
              <a:rPr lang="en-US" altLang="zh-CN" dirty="0" err="1"/>
              <a:t>i,j</a:t>
            </a:r>
            <a:r>
              <a:rPr lang="en-US" altLang="zh-CN" dirty="0"/>
              <a:t>)=max[f(i-1,j), f(i,j-1)]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边界条件，当其中一个序列为空时，最长公共子序列也为空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5C9164-1922-8825-D7E5-3E85D289D7D5}"/>
              </a:ext>
            </a:extLst>
          </p:cNvPr>
          <p:cNvSpPr txBox="1"/>
          <p:nvPr/>
        </p:nvSpPr>
        <p:spPr>
          <a:xfrm>
            <a:off x="1415335" y="2268846"/>
            <a:ext cx="815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AEM</a:t>
            </a:r>
            <a:r>
              <a:rPr lang="en-US" altLang="zh-CN" sz="1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</a:t>
            </a:r>
            <a:endParaRPr lang="zh-CN" altLang="en-US" dirty="0">
              <a:solidFill>
                <a:srgbClr val="F7621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3C1D0A-CE9F-AD3A-389D-787FE1581468}"/>
              </a:ext>
            </a:extLst>
          </p:cNvPr>
          <p:cNvSpPr txBox="1"/>
          <p:nvPr/>
        </p:nvSpPr>
        <p:spPr>
          <a:xfrm>
            <a:off x="1415335" y="2634972"/>
            <a:ext cx="63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</a:t>
            </a:r>
            <a:r>
              <a:rPr lang="en-US" altLang="zh-CN" sz="1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</a:t>
            </a:r>
            <a:endParaRPr lang="zh-CN" altLang="en-US" dirty="0">
              <a:solidFill>
                <a:srgbClr val="F76212"/>
              </a:solidFill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D01D49F-4451-4378-22F6-72A7ACE52D1E}"/>
              </a:ext>
            </a:extLst>
          </p:cNvPr>
          <p:cNvGrpSpPr/>
          <p:nvPr/>
        </p:nvGrpSpPr>
        <p:grpSpPr>
          <a:xfrm>
            <a:off x="2349614" y="2260694"/>
            <a:ext cx="1524000" cy="738663"/>
            <a:chOff x="4750904" y="2948268"/>
            <a:chExt cx="1524000" cy="73866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EA52B40-8964-2179-1AA8-AB79423E4320}"/>
                </a:ext>
              </a:extLst>
            </p:cNvPr>
            <p:cNvSpPr txBox="1"/>
            <p:nvPr/>
          </p:nvSpPr>
          <p:spPr>
            <a:xfrm>
              <a:off x="5459895" y="2948268"/>
              <a:ext cx="815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AEM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84DAF94-513A-08F2-FBEE-A294B79090BA}"/>
                </a:ext>
              </a:extLst>
            </p:cNvPr>
            <p:cNvSpPr txBox="1"/>
            <p:nvPr/>
          </p:nvSpPr>
          <p:spPr>
            <a:xfrm>
              <a:off x="5459895" y="3317599"/>
              <a:ext cx="6361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BE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62E9C253-AA39-5C08-991E-DB2A55052E5F}"/>
                </a:ext>
              </a:extLst>
            </p:cNvPr>
            <p:cNvSpPr/>
            <p:nvPr/>
          </p:nvSpPr>
          <p:spPr>
            <a:xfrm>
              <a:off x="4750904" y="3303474"/>
              <a:ext cx="530087" cy="12552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F82F4B3-10C7-4A38-6BC5-8237033E4E33}"/>
              </a:ext>
            </a:extLst>
          </p:cNvPr>
          <p:cNvGrpSpPr/>
          <p:nvPr/>
        </p:nvGrpSpPr>
        <p:grpSpPr>
          <a:xfrm>
            <a:off x="5381050" y="1729667"/>
            <a:ext cx="1467679" cy="738663"/>
            <a:chOff x="7782340" y="2417241"/>
            <a:chExt cx="1467679" cy="738663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D632C15-57D7-5F60-69E9-326434B1AE14}"/>
                </a:ext>
              </a:extLst>
            </p:cNvPr>
            <p:cNvSpPr txBox="1"/>
            <p:nvPr/>
          </p:nvSpPr>
          <p:spPr>
            <a:xfrm>
              <a:off x="8435010" y="2417241"/>
              <a:ext cx="815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AE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FE5AFC1-5EDF-6483-3BD4-77D4FBC02819}"/>
                </a:ext>
              </a:extLst>
            </p:cNvPr>
            <p:cNvSpPr txBox="1"/>
            <p:nvPr/>
          </p:nvSpPr>
          <p:spPr>
            <a:xfrm>
              <a:off x="8435010" y="2786572"/>
              <a:ext cx="6361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B051FFE5-EEFA-170D-9928-248245362417}"/>
                </a:ext>
              </a:extLst>
            </p:cNvPr>
            <p:cNvSpPr/>
            <p:nvPr/>
          </p:nvSpPr>
          <p:spPr>
            <a:xfrm>
              <a:off x="7782340" y="2723809"/>
              <a:ext cx="530087" cy="12552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B97372F-6DFD-9AE4-7AF2-3742BEA4F067}"/>
              </a:ext>
            </a:extLst>
          </p:cNvPr>
          <p:cNvGrpSpPr/>
          <p:nvPr/>
        </p:nvGrpSpPr>
        <p:grpSpPr>
          <a:xfrm>
            <a:off x="6583685" y="1706697"/>
            <a:ext cx="1439187" cy="738663"/>
            <a:chOff x="8984975" y="2394271"/>
            <a:chExt cx="1439187" cy="73866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5971223-14AC-5067-9B28-473A22FEF5F0}"/>
                </a:ext>
              </a:extLst>
            </p:cNvPr>
            <p:cNvSpPr txBox="1"/>
            <p:nvPr/>
          </p:nvSpPr>
          <p:spPr>
            <a:xfrm>
              <a:off x="9609153" y="2394271"/>
              <a:ext cx="815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353DFEB-85E5-A970-CEB8-5525A5895387}"/>
                </a:ext>
              </a:extLst>
            </p:cNvPr>
            <p:cNvSpPr txBox="1"/>
            <p:nvPr/>
          </p:nvSpPr>
          <p:spPr>
            <a:xfrm>
              <a:off x="9609153" y="2763602"/>
              <a:ext cx="6361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751BFF5A-071C-426A-18F9-FF3E9D8A1233}"/>
                </a:ext>
              </a:extLst>
            </p:cNvPr>
            <p:cNvSpPr/>
            <p:nvPr/>
          </p:nvSpPr>
          <p:spPr>
            <a:xfrm>
              <a:off x="8984975" y="2725234"/>
              <a:ext cx="530087" cy="12552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6FD2168-0D8D-FC17-8C17-BD7C104DEAB6}"/>
              </a:ext>
            </a:extLst>
          </p:cNvPr>
          <p:cNvGrpSpPr/>
          <p:nvPr/>
        </p:nvGrpSpPr>
        <p:grpSpPr>
          <a:xfrm>
            <a:off x="5377736" y="2837661"/>
            <a:ext cx="1535927" cy="738663"/>
            <a:chOff x="7779026" y="3525235"/>
            <a:chExt cx="1535927" cy="73866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4EA773B-F768-6452-11FA-E0B821FF5BF8}"/>
                </a:ext>
              </a:extLst>
            </p:cNvPr>
            <p:cNvSpPr txBox="1"/>
            <p:nvPr/>
          </p:nvSpPr>
          <p:spPr>
            <a:xfrm>
              <a:off x="8499944" y="3525235"/>
              <a:ext cx="815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03400CF-9472-F3B8-C894-320ECF66FD03}"/>
                </a:ext>
              </a:extLst>
            </p:cNvPr>
            <p:cNvSpPr txBox="1"/>
            <p:nvPr/>
          </p:nvSpPr>
          <p:spPr>
            <a:xfrm>
              <a:off x="8499944" y="3894566"/>
              <a:ext cx="6361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35CB95A1-48E0-8551-2506-5F814902651F}"/>
                </a:ext>
              </a:extLst>
            </p:cNvPr>
            <p:cNvSpPr/>
            <p:nvPr/>
          </p:nvSpPr>
          <p:spPr>
            <a:xfrm>
              <a:off x="7779026" y="3831803"/>
              <a:ext cx="530087" cy="12552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CEC262A-C211-647B-7E0F-1493719016E5}"/>
              </a:ext>
            </a:extLst>
          </p:cNvPr>
          <p:cNvGrpSpPr/>
          <p:nvPr/>
        </p:nvGrpSpPr>
        <p:grpSpPr>
          <a:xfrm>
            <a:off x="3746794" y="1690688"/>
            <a:ext cx="1690577" cy="1885636"/>
            <a:chOff x="6148084" y="2378262"/>
            <a:chExt cx="1690577" cy="188563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DA434F8-15E2-146A-FE1B-030CB44C5F0D}"/>
                </a:ext>
              </a:extLst>
            </p:cNvPr>
            <p:cNvSpPr txBox="1"/>
            <p:nvPr/>
          </p:nvSpPr>
          <p:spPr>
            <a:xfrm>
              <a:off x="7023652" y="2378262"/>
              <a:ext cx="815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AEM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D8999BC-28DB-85E4-1D34-BCE31661FF31}"/>
                </a:ext>
              </a:extLst>
            </p:cNvPr>
            <p:cNvSpPr txBox="1"/>
            <p:nvPr/>
          </p:nvSpPr>
          <p:spPr>
            <a:xfrm>
              <a:off x="7023652" y="2747593"/>
              <a:ext cx="6361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0962EA9-14E5-958A-A8FB-D217F60633FB}"/>
                </a:ext>
              </a:extLst>
            </p:cNvPr>
            <p:cNvSpPr txBox="1"/>
            <p:nvPr/>
          </p:nvSpPr>
          <p:spPr>
            <a:xfrm>
              <a:off x="7023652" y="3525235"/>
              <a:ext cx="815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en-US" altLang="zh-CN" sz="1800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159FAA-39B5-852C-E7B9-D947CAE24DBE}"/>
                </a:ext>
              </a:extLst>
            </p:cNvPr>
            <p:cNvSpPr txBox="1"/>
            <p:nvPr/>
          </p:nvSpPr>
          <p:spPr>
            <a:xfrm>
              <a:off x="7023652" y="3894566"/>
              <a:ext cx="6361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en-US" altLang="zh-CN" sz="1800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F4EA0A2B-9658-5BDA-B504-887F2064A10C}"/>
                </a:ext>
              </a:extLst>
            </p:cNvPr>
            <p:cNvSpPr/>
            <p:nvPr/>
          </p:nvSpPr>
          <p:spPr>
            <a:xfrm rot="20395660">
              <a:off x="6172919" y="3052740"/>
              <a:ext cx="833124" cy="13536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FC4223E0-0572-0CC0-8326-443ABF34D51A}"/>
                </a:ext>
              </a:extLst>
            </p:cNvPr>
            <p:cNvSpPr/>
            <p:nvPr/>
          </p:nvSpPr>
          <p:spPr>
            <a:xfrm rot="1771118">
              <a:off x="6148084" y="3559637"/>
              <a:ext cx="833124" cy="14970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0E83508-A0E4-6266-C50B-EC420053FCC6}"/>
              </a:ext>
            </a:extLst>
          </p:cNvPr>
          <p:cNvSpPr txBox="1"/>
          <p:nvPr/>
        </p:nvSpPr>
        <p:spPr>
          <a:xfrm>
            <a:off x="8285265" y="2577585"/>
            <a:ext cx="2580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最长公共子序列为：</a:t>
            </a:r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</a:t>
            </a:r>
            <a:r>
              <a:rPr lang="en-US" altLang="zh-CN" sz="1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</a:t>
            </a:r>
            <a:endParaRPr lang="zh-CN" altLang="en-US" sz="18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111E8-0C95-C180-3F9C-F9CB7F368AB5}"/>
              </a:ext>
            </a:extLst>
          </p:cNvPr>
          <p:cNvSpPr txBox="1"/>
          <p:nvPr/>
        </p:nvSpPr>
        <p:spPr>
          <a:xfrm>
            <a:off x="951515" y="2268846"/>
            <a:ext cx="463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S1:</a:t>
            </a:r>
            <a:endParaRPr lang="zh-CN" altLang="en-US" sz="18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087EED-BA6C-6788-51D8-8AE5BCE3C3FA}"/>
              </a:ext>
            </a:extLst>
          </p:cNvPr>
          <p:cNvSpPr txBox="1"/>
          <p:nvPr/>
        </p:nvSpPr>
        <p:spPr>
          <a:xfrm>
            <a:off x="930514" y="2630025"/>
            <a:ext cx="463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S2:</a:t>
            </a:r>
            <a:endParaRPr lang="zh-CN" altLang="en-US" sz="18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6E105E6-92BC-142A-1F8C-0E61E905C742}"/>
              </a:ext>
            </a:extLst>
          </p:cNvPr>
          <p:cNvSpPr/>
          <p:nvPr/>
        </p:nvSpPr>
        <p:spPr>
          <a:xfrm>
            <a:off x="8179442" y="4537905"/>
            <a:ext cx="2754775" cy="808789"/>
          </a:xfrm>
          <a:prstGeom prst="wedgeRoundRectCallout">
            <a:avLst>
              <a:gd name="adj1" fmla="val -65680"/>
              <a:gd name="adj2" fmla="val 491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f(5,5)=max[f(4,5), </a:t>
            </a:r>
            <a:r>
              <a:rPr lang="en-US" altLang="zh-CN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f(5,4)]</a:t>
            </a:r>
          </a:p>
          <a:p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f(6,4)=max[</a:t>
            </a:r>
            <a:r>
              <a:rPr lang="en-US" altLang="zh-CN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f(5,4), </a:t>
            </a:r>
            <a:r>
              <a:rPr lang="en-US" altLang="zh-CN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f(6,3)]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77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E5133-AB54-E860-D513-3E78C78C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7BCB88-161E-50F5-7473-18C891AFE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860" y="1726610"/>
            <a:ext cx="5123940" cy="2314253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二维数组</a:t>
            </a:r>
            <a:r>
              <a:rPr lang="en-US" altLang="zh-CN" sz="2000" dirty="0" err="1"/>
              <a:t>arr</a:t>
            </a:r>
            <a:r>
              <a:rPr lang="zh-CN" altLang="en-US" sz="2000" dirty="0"/>
              <a:t>行数比</a:t>
            </a:r>
            <a:r>
              <a:rPr lang="en-US" altLang="zh-CN" sz="2000" dirty="0" err="1"/>
              <a:t>len</a:t>
            </a:r>
            <a:r>
              <a:rPr lang="en-US" altLang="zh-CN" sz="2000" dirty="0"/>
              <a:t>(S1)</a:t>
            </a:r>
            <a:r>
              <a:rPr lang="zh-CN" altLang="en-US" sz="2000" dirty="0"/>
              <a:t>多</a:t>
            </a:r>
            <a:r>
              <a:rPr lang="en-US" altLang="zh-CN" sz="2000" dirty="0"/>
              <a:t>1</a:t>
            </a:r>
            <a:r>
              <a:rPr lang="zh-CN" altLang="en-US" sz="2000" dirty="0"/>
              <a:t>，列数比</a:t>
            </a:r>
            <a:r>
              <a:rPr lang="en-US" altLang="zh-CN" sz="2000" dirty="0" err="1"/>
              <a:t>len</a:t>
            </a:r>
            <a:r>
              <a:rPr lang="en-US" altLang="zh-CN" sz="2000" dirty="0"/>
              <a:t>(S2)</a:t>
            </a:r>
            <a:r>
              <a:rPr lang="zh-CN" altLang="en-US" sz="2000" dirty="0"/>
              <a:t>多</a:t>
            </a:r>
            <a:r>
              <a:rPr lang="en-US" altLang="zh-CN" sz="2000" dirty="0"/>
              <a:t>1</a:t>
            </a:r>
            <a:r>
              <a:rPr lang="zh-CN" altLang="en-US" sz="2000" dirty="0"/>
              <a:t>，初始化其首行首列全为</a:t>
            </a:r>
            <a:r>
              <a:rPr lang="en-US" altLang="zh-CN" sz="2000" dirty="0"/>
              <a:t>0</a:t>
            </a:r>
          </a:p>
          <a:p>
            <a:r>
              <a:rPr lang="zh-CN" altLang="en-US" sz="2000" dirty="0"/>
              <a:t>自顶向下：从</a:t>
            </a:r>
            <a:r>
              <a:rPr lang="en-US" altLang="zh-CN" sz="2000" dirty="0" err="1"/>
              <a:t>arr</a:t>
            </a:r>
            <a:r>
              <a:rPr lang="zh-CN" altLang="en-US" sz="2000" dirty="0"/>
              <a:t>最右下角的元素开始求</a:t>
            </a:r>
            <a:endParaRPr lang="en-US" altLang="zh-CN" sz="2000" dirty="0"/>
          </a:p>
          <a:p>
            <a:r>
              <a:rPr lang="zh-CN" altLang="en-US" sz="2000" dirty="0"/>
              <a:t>自下而上：从</a:t>
            </a:r>
            <a:r>
              <a:rPr lang="en-US" altLang="zh-CN" sz="2000" dirty="0" err="1"/>
              <a:t>arr</a:t>
            </a:r>
            <a:r>
              <a:rPr lang="zh-CN" altLang="en-US" sz="2000" dirty="0"/>
              <a:t>最左上角的元素开始求</a:t>
            </a:r>
            <a:endParaRPr lang="en-US" altLang="zh-CN" sz="2000" dirty="0"/>
          </a:p>
          <a:p>
            <a:r>
              <a:rPr lang="zh-CN" altLang="en-US" sz="2000" dirty="0"/>
              <a:t>自下而上：只需要维护</a:t>
            </a:r>
            <a:r>
              <a:rPr lang="en-US" altLang="zh-CN" sz="2000" dirty="0" err="1"/>
              <a:t>arr</a:t>
            </a:r>
            <a:r>
              <a:rPr lang="zh-CN" altLang="en-US" sz="2000" dirty="0"/>
              <a:t>最后</a:t>
            </a:r>
            <a:r>
              <a:rPr lang="en-US" altLang="zh-CN" sz="2000" dirty="0"/>
              <a:t>2</a:t>
            </a:r>
            <a:r>
              <a:rPr lang="zh-CN" altLang="en-US" sz="2000" dirty="0"/>
              <a:t>行的内容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75F195D-7080-6A74-A3A0-4F9353CD2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2839"/>
              </p:ext>
            </p:extLst>
          </p:nvPr>
        </p:nvGraphicFramePr>
        <p:xfrm>
          <a:off x="1685746" y="2091450"/>
          <a:ext cx="337239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770">
                  <a:extLst>
                    <a:ext uri="{9D8B030D-6E8A-4147-A177-3AD203B41FA5}">
                      <a16:colId xmlns:a16="http://schemas.microsoft.com/office/drawing/2014/main" val="4039167998"/>
                    </a:ext>
                  </a:extLst>
                </a:gridCol>
                <a:gridCol w="481770">
                  <a:extLst>
                    <a:ext uri="{9D8B030D-6E8A-4147-A177-3AD203B41FA5}">
                      <a16:colId xmlns:a16="http://schemas.microsoft.com/office/drawing/2014/main" val="3059371"/>
                    </a:ext>
                  </a:extLst>
                </a:gridCol>
                <a:gridCol w="481770">
                  <a:extLst>
                    <a:ext uri="{9D8B030D-6E8A-4147-A177-3AD203B41FA5}">
                      <a16:colId xmlns:a16="http://schemas.microsoft.com/office/drawing/2014/main" val="3537597448"/>
                    </a:ext>
                  </a:extLst>
                </a:gridCol>
                <a:gridCol w="481770">
                  <a:extLst>
                    <a:ext uri="{9D8B030D-6E8A-4147-A177-3AD203B41FA5}">
                      <a16:colId xmlns:a16="http://schemas.microsoft.com/office/drawing/2014/main" val="1655195673"/>
                    </a:ext>
                  </a:extLst>
                </a:gridCol>
                <a:gridCol w="481770">
                  <a:extLst>
                    <a:ext uri="{9D8B030D-6E8A-4147-A177-3AD203B41FA5}">
                      <a16:colId xmlns:a16="http://schemas.microsoft.com/office/drawing/2014/main" val="3903434794"/>
                    </a:ext>
                  </a:extLst>
                </a:gridCol>
                <a:gridCol w="481770">
                  <a:extLst>
                    <a:ext uri="{9D8B030D-6E8A-4147-A177-3AD203B41FA5}">
                      <a16:colId xmlns:a16="http://schemas.microsoft.com/office/drawing/2014/main" val="460865761"/>
                    </a:ext>
                  </a:extLst>
                </a:gridCol>
                <a:gridCol w="481770">
                  <a:extLst>
                    <a:ext uri="{9D8B030D-6E8A-4147-A177-3AD203B41FA5}">
                      <a16:colId xmlns:a16="http://schemas.microsoft.com/office/drawing/2014/main" val="809492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7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93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8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en-US" altLang="zh-CN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i,j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)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6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790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0666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677E1B9-89D3-67EE-0F08-04563F4BCD5C}"/>
              </a:ext>
            </a:extLst>
          </p:cNvPr>
          <p:cNvSpPr txBox="1"/>
          <p:nvPr/>
        </p:nvSpPr>
        <p:spPr>
          <a:xfrm>
            <a:off x="2874053" y="440639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03D5F2-DE87-A491-029C-048D0DF021B1}"/>
                  </a:ext>
                </a:extLst>
              </p:cNvPr>
              <p:cNvSpPr txBox="1"/>
              <p:nvPr/>
            </p:nvSpPr>
            <p:spPr>
              <a:xfrm>
                <a:off x="1015678" y="4879296"/>
                <a:ext cx="7256217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𝑎𝑟𝑟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思源黑体 CN Normal" panose="020B0400000000000000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𝑎𝑟𝑟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𝑖𝑓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==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m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𝑟𝑟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思源黑体 CN Normal" panose="020B0400000000000000" pitchFamily="34" charset="-122"/>
                                          </a:rPr>
                                          <m:t>𝑟𝑟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思源黑体 CN Normal" panose="020B0400000000000000" pitchFamily="34" charset="-122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𝑖𝑓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𝑆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𝑖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𝑆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03D5F2-DE87-A491-029C-048D0DF02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78" y="4879296"/>
                <a:ext cx="7256217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24FFF3E-4789-F24F-E6C1-3E0D4B90E4E7}"/>
              </a:ext>
            </a:extLst>
          </p:cNvPr>
          <p:cNvSpPr txBox="1"/>
          <p:nvPr/>
        </p:nvSpPr>
        <p:spPr>
          <a:xfrm>
            <a:off x="942372" y="310032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A40472-1820-C1F8-E90F-8B4A942B2DAB}"/>
              </a:ext>
            </a:extLst>
          </p:cNvPr>
          <p:cNvSpPr txBox="1"/>
          <p:nvPr/>
        </p:nvSpPr>
        <p:spPr>
          <a:xfrm>
            <a:off x="3363289" y="144754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0503A9-86EB-B848-0362-CFE3DECC5AB2}"/>
              </a:ext>
            </a:extLst>
          </p:cNvPr>
          <p:cNvSpPr txBox="1"/>
          <p:nvPr/>
        </p:nvSpPr>
        <p:spPr>
          <a:xfrm>
            <a:off x="1343985" y="2458609"/>
            <a:ext cx="341760" cy="185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EEE671-92D6-3387-2FE2-8822786B65BB}"/>
              </a:ext>
            </a:extLst>
          </p:cNvPr>
          <p:cNvSpPr txBox="1"/>
          <p:nvPr/>
        </p:nvSpPr>
        <p:spPr>
          <a:xfrm>
            <a:off x="2257046" y="1735294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       C      E      C       D      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023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1A969-FE70-CD90-36E1-F234F183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BB2AEE-8694-AA38-9E65-71E397B99FFF}"/>
              </a:ext>
            </a:extLst>
          </p:cNvPr>
          <p:cNvSpPr txBox="1"/>
          <p:nvPr/>
        </p:nvSpPr>
        <p:spPr>
          <a:xfrm>
            <a:off x="5556553" y="16906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基准测试结果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FC76A16-C284-7BD9-BE9C-A2C263DC0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809130"/>
              </p:ext>
            </p:extLst>
          </p:nvPr>
        </p:nvGraphicFramePr>
        <p:xfrm>
          <a:off x="837849" y="2059897"/>
          <a:ext cx="10515599" cy="2118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42419">
                  <a:extLst>
                    <a:ext uri="{9D8B030D-6E8A-4147-A177-3AD203B41FA5}">
                      <a16:colId xmlns:a16="http://schemas.microsoft.com/office/drawing/2014/main" val="2945797243"/>
                    </a:ext>
                  </a:extLst>
                </a:gridCol>
                <a:gridCol w="1563821">
                  <a:extLst>
                    <a:ext uri="{9D8B030D-6E8A-4147-A177-3AD203B41FA5}">
                      <a16:colId xmlns:a16="http://schemas.microsoft.com/office/drawing/2014/main" val="1468327074"/>
                    </a:ext>
                  </a:extLst>
                </a:gridCol>
                <a:gridCol w="2275358">
                  <a:extLst>
                    <a:ext uri="{9D8B030D-6E8A-4147-A177-3AD203B41FA5}">
                      <a16:colId xmlns:a16="http://schemas.microsoft.com/office/drawing/2014/main" val="2124528769"/>
                    </a:ext>
                  </a:extLst>
                </a:gridCol>
                <a:gridCol w="1930881">
                  <a:extLst>
                    <a:ext uri="{9D8B030D-6E8A-4147-A177-3AD203B41FA5}">
                      <a16:colId xmlns:a16="http://schemas.microsoft.com/office/drawing/2014/main" val="16881560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32520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LCS</a:t>
                      </a: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解法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内存消耗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内存申请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21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递归解法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3679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754214 ns/op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B/op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70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动态规划，自顶向下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1438056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1836 ns/op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1344 B/op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12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44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动态规划，自下而上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2589896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915.3 ns/op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1344 B/op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12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48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动态规划，自下而上，空间开销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O(N)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4871553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452.6 ns/op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192 B/op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35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474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41433-494F-BAD4-AEC9-5545D613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70899"/>
            <a:ext cx="10515600" cy="1325563"/>
          </a:xfrm>
        </p:spPr>
        <p:txBody>
          <a:bodyPr/>
          <a:lstStyle/>
          <a:p>
            <a:r>
              <a:rPr lang="zh-CN" altLang="en-US" dirty="0"/>
              <a:t>最长公共子串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234960-E519-52C4-B062-8275B688D6C5}"/>
              </a:ext>
            </a:extLst>
          </p:cNvPr>
          <p:cNvGrpSpPr/>
          <p:nvPr/>
        </p:nvGrpSpPr>
        <p:grpSpPr>
          <a:xfrm>
            <a:off x="2215356" y="2151047"/>
            <a:ext cx="1674676" cy="369332"/>
            <a:chOff x="2458317" y="1703217"/>
            <a:chExt cx="1674676" cy="36933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22786BA-044B-A3B5-E811-8E7BA4B712F0}"/>
                </a:ext>
              </a:extLst>
            </p:cNvPr>
            <p:cNvSpPr txBox="1"/>
            <p:nvPr/>
          </p:nvSpPr>
          <p:spPr>
            <a:xfrm>
              <a:off x="2922137" y="1703217"/>
              <a:ext cx="12108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ABCDEFG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021EC3E-F830-7E66-EB7B-CED9EF65F967}"/>
                </a:ext>
              </a:extLst>
            </p:cNvPr>
            <p:cNvSpPr txBox="1"/>
            <p:nvPr/>
          </p:nvSpPr>
          <p:spPr>
            <a:xfrm>
              <a:off x="2458317" y="1703217"/>
              <a:ext cx="463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S1:</a:t>
              </a:r>
              <a:endParaRPr lang="zh-CN" altLang="en-US" sz="1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B965BD-E20C-B490-FD3F-B13516209208}"/>
              </a:ext>
            </a:extLst>
          </p:cNvPr>
          <p:cNvGrpSpPr/>
          <p:nvPr/>
        </p:nvGrpSpPr>
        <p:grpSpPr>
          <a:xfrm>
            <a:off x="8265466" y="2144782"/>
            <a:ext cx="1747681" cy="381861"/>
            <a:chOff x="7594359" y="1690688"/>
            <a:chExt cx="1747681" cy="38186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72BC727-52CC-72D6-C7F0-7436F55E919C}"/>
                </a:ext>
              </a:extLst>
            </p:cNvPr>
            <p:cNvSpPr txBox="1"/>
            <p:nvPr/>
          </p:nvSpPr>
          <p:spPr>
            <a:xfrm>
              <a:off x="8027175" y="1690688"/>
              <a:ext cx="13148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BCECDEH</a:t>
              </a:r>
              <a:endParaRPr lang="zh-CN" altLang="en-US" dirty="0">
                <a:solidFill>
                  <a:srgbClr val="F76212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7EF8C3C-0F5A-E900-703A-AD1E1368ABBF}"/>
                </a:ext>
              </a:extLst>
            </p:cNvPr>
            <p:cNvSpPr txBox="1"/>
            <p:nvPr/>
          </p:nvSpPr>
          <p:spPr>
            <a:xfrm>
              <a:off x="7594359" y="1703217"/>
              <a:ext cx="463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S2:</a:t>
              </a:r>
              <a:endParaRPr lang="zh-CN" altLang="en-US" sz="18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28BB186-7B80-B80F-6E48-5D49FC0B1EBB}"/>
              </a:ext>
            </a:extLst>
          </p:cNvPr>
          <p:cNvSpPr/>
          <p:nvPr/>
        </p:nvSpPr>
        <p:spPr>
          <a:xfrm>
            <a:off x="838200" y="2575087"/>
            <a:ext cx="4817212" cy="2522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A,AB,ABC,ABCD, ABCDE, ABCDEF, ABCDEFG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B,BC,BCD, BCDE, BCDEF, BCDEFG</a:t>
            </a:r>
          </a:p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C,CD, CDE, CDEF, CDEFG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D, DE, DEF, DEFG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E, EF, EFG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F, FG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0E7B2B-A8B0-9554-7BDD-EEBF6B2C5542}"/>
              </a:ext>
            </a:extLst>
          </p:cNvPr>
          <p:cNvSpPr/>
          <p:nvPr/>
        </p:nvSpPr>
        <p:spPr>
          <a:xfrm>
            <a:off x="6924813" y="2575087"/>
            <a:ext cx="4428989" cy="2522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B,BC,BCE,BCEC,…</a:t>
            </a:r>
          </a:p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C,CE,CEC,CECD,CECDE,CECDEH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E,EC,ECD,…</a:t>
            </a:r>
          </a:p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C,CD,CDE,CDEH</a:t>
            </a: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</a:p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B03A8B-9D55-0AD4-6A0D-2E009126C8EA}"/>
              </a:ext>
            </a:extLst>
          </p:cNvPr>
          <p:cNvSpPr txBox="1"/>
          <p:nvPr/>
        </p:nvSpPr>
        <p:spPr>
          <a:xfrm>
            <a:off x="3890032" y="45078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子串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7EC945-CD87-6C4C-2A47-84E20C729572}"/>
              </a:ext>
            </a:extLst>
          </p:cNvPr>
          <p:cNvSpPr txBox="1"/>
          <p:nvPr/>
        </p:nvSpPr>
        <p:spPr>
          <a:xfrm>
            <a:off x="10278553" y="45078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子串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0735C8-2DD4-17CE-C3E1-FC5F628C33A5}"/>
              </a:ext>
            </a:extLst>
          </p:cNvPr>
          <p:cNvSpPr txBox="1"/>
          <p:nvPr/>
        </p:nvSpPr>
        <p:spPr>
          <a:xfrm>
            <a:off x="5965177" y="3589161"/>
            <a:ext cx="64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ym typeface="Wingdings 2" panose="05020102010507070707" pitchFamily="18" charset="2"/>
              </a:rPr>
              <a:t></a:t>
            </a:r>
            <a:endParaRPr lang="zh-CN" altLang="en-US" sz="4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19CA27-1D37-3CD4-1DB8-B00280D66606}"/>
              </a:ext>
            </a:extLst>
          </p:cNvPr>
          <p:cNvSpPr txBox="1"/>
          <p:nvPr/>
        </p:nvSpPr>
        <p:spPr>
          <a:xfrm>
            <a:off x="5732997" y="54005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公共子串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34A813-79B4-CC0D-BD52-8DAFBD59EB34}"/>
              </a:ext>
            </a:extLst>
          </p:cNvPr>
          <p:cNvSpPr txBox="1"/>
          <p:nvPr/>
        </p:nvSpPr>
        <p:spPr>
          <a:xfrm>
            <a:off x="5581319" y="5786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最长公共子串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638D7AE-BCB4-97D5-9F1C-104B3554A296}"/>
              </a:ext>
            </a:extLst>
          </p:cNvPr>
          <p:cNvGrpSpPr/>
          <p:nvPr/>
        </p:nvGrpSpPr>
        <p:grpSpPr>
          <a:xfrm>
            <a:off x="3026454" y="1636235"/>
            <a:ext cx="224438" cy="521076"/>
            <a:chOff x="3576432" y="1575262"/>
            <a:chExt cx="224438" cy="52107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203C06D-123D-3E3E-688E-73A627489359}"/>
                </a:ext>
              </a:extLst>
            </p:cNvPr>
            <p:cNvSpPr txBox="1"/>
            <p:nvPr/>
          </p:nvSpPr>
          <p:spPr>
            <a:xfrm>
              <a:off x="3576432" y="1575262"/>
              <a:ext cx="224438" cy="3813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D9B2C29-7E47-CCD2-3EF8-AEDFE983F4FD}"/>
                </a:ext>
              </a:extLst>
            </p:cNvPr>
            <p:cNvCxnSpPr>
              <a:cxnSpLocks/>
            </p:cNvCxnSpPr>
            <p:nvPr/>
          </p:nvCxnSpPr>
          <p:spPr>
            <a:xfrm>
              <a:off x="3688651" y="1876534"/>
              <a:ext cx="0" cy="219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2105863-E5D1-F763-42CD-5E342C0778C7}"/>
              </a:ext>
            </a:extLst>
          </p:cNvPr>
          <p:cNvGrpSpPr/>
          <p:nvPr/>
        </p:nvGrpSpPr>
        <p:grpSpPr>
          <a:xfrm>
            <a:off x="8914869" y="1585847"/>
            <a:ext cx="224438" cy="563216"/>
            <a:chOff x="3576432" y="1533122"/>
            <a:chExt cx="224438" cy="563216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4269C4F-F025-412F-532B-10AB44A05167}"/>
                </a:ext>
              </a:extLst>
            </p:cNvPr>
            <p:cNvSpPr txBox="1"/>
            <p:nvPr/>
          </p:nvSpPr>
          <p:spPr>
            <a:xfrm>
              <a:off x="3576432" y="1533122"/>
              <a:ext cx="224438" cy="3813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D844A74-9A15-72AC-84F0-1B42C7018EB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651" y="1876534"/>
              <a:ext cx="0" cy="219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20D7BFC-2C94-93F9-9F44-EE490DDB15F1}"/>
              </a:ext>
            </a:extLst>
          </p:cNvPr>
          <p:cNvGrpSpPr/>
          <p:nvPr/>
        </p:nvGrpSpPr>
        <p:grpSpPr>
          <a:xfrm>
            <a:off x="9183461" y="1585452"/>
            <a:ext cx="224438" cy="563216"/>
            <a:chOff x="3576432" y="1533122"/>
            <a:chExt cx="224438" cy="56321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7D4F460-06B3-AF6D-E11E-D18B8CF27BEE}"/>
                </a:ext>
              </a:extLst>
            </p:cNvPr>
            <p:cNvSpPr txBox="1"/>
            <p:nvPr/>
          </p:nvSpPr>
          <p:spPr>
            <a:xfrm>
              <a:off x="3576432" y="1533122"/>
              <a:ext cx="224438" cy="3813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8CB3AA0-687C-FFB1-526F-F0DD29C3C629}"/>
                </a:ext>
              </a:extLst>
            </p:cNvPr>
            <p:cNvCxnSpPr>
              <a:cxnSpLocks/>
            </p:cNvCxnSpPr>
            <p:nvPr/>
          </p:nvCxnSpPr>
          <p:spPr>
            <a:xfrm>
              <a:off x="3688651" y="1876534"/>
              <a:ext cx="0" cy="219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3EFA02DA-67BE-CD25-8A53-026CE3865C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92637" y="308545"/>
            <a:ext cx="129570" cy="6129028"/>
          </a:xfrm>
          <a:prstGeom prst="curvedConnector3">
            <a:avLst>
              <a:gd name="adj1" fmla="val 624411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F867D8F6-FDA6-FD4C-8D84-6AB8E57050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67331" y="306799"/>
            <a:ext cx="129570" cy="6132520"/>
          </a:xfrm>
          <a:prstGeom prst="curvedConnector3">
            <a:avLst>
              <a:gd name="adj1" fmla="val 747993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3DF6DB38-87D6-A0DA-964F-A5D6F1B2155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87969" y="360132"/>
            <a:ext cx="129571" cy="6025854"/>
          </a:xfrm>
          <a:prstGeom prst="curvedConnector3">
            <a:avLst>
              <a:gd name="adj1" fmla="val 969134"/>
            </a:avLst>
          </a:prstGeom>
          <a:ln w="127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6E819FF-A17E-321A-9110-9D210BA7FF3A}"/>
              </a:ext>
            </a:extLst>
          </p:cNvPr>
          <p:cNvSpPr txBox="1"/>
          <p:nvPr/>
        </p:nvSpPr>
        <p:spPr>
          <a:xfrm>
            <a:off x="6139983" y="612341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只需要比较首字符相同的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EC61B2E-F6B7-60E9-B21C-AC62B535E836}"/>
              </a:ext>
            </a:extLst>
          </p:cNvPr>
          <p:cNvSpPr txBox="1"/>
          <p:nvPr/>
        </p:nvSpPr>
        <p:spPr>
          <a:xfrm>
            <a:off x="6139982" y="979684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只需要比较长度相同的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C0692F5-A6B5-DCA8-DE2F-083811DE1113}"/>
              </a:ext>
            </a:extLst>
          </p:cNvPr>
          <p:cNvSpPr txBox="1"/>
          <p:nvPr/>
        </p:nvSpPr>
        <p:spPr>
          <a:xfrm>
            <a:off x="6139983" y="1334040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前缀不同时终止比较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86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58" grpId="0"/>
      <p:bldP spid="59" grpId="0"/>
      <p:bldP spid="6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0B9F9-E52B-6858-B647-04AB6EF6B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最长公共子串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27816EEE-A152-3F4F-44A2-FAAF471E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98404"/>
            <a:ext cx="10515600" cy="256436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用下标</a:t>
            </a:r>
            <a:r>
              <a:rPr lang="en-US" altLang="zh-CN" dirty="0" err="1"/>
              <a:t>i</a:t>
            </a:r>
            <a:r>
              <a:rPr lang="zh-CN" altLang="en-US" dirty="0"/>
              <a:t>遍历</a:t>
            </a:r>
            <a:r>
              <a:rPr lang="en-US" altLang="zh-CN" dirty="0"/>
              <a:t>S1</a:t>
            </a:r>
            <a:r>
              <a:rPr lang="zh-CN" altLang="en-US" dirty="0"/>
              <a:t>，用下标</a:t>
            </a:r>
            <a:r>
              <a:rPr lang="en-US" altLang="zh-CN" dirty="0"/>
              <a:t>j</a:t>
            </a:r>
            <a:r>
              <a:rPr lang="zh-CN" altLang="en-US" dirty="0"/>
              <a:t>遍历</a:t>
            </a:r>
            <a:r>
              <a:rPr lang="en-US" altLang="zh-CN" dirty="0"/>
              <a:t>S2</a:t>
            </a:r>
            <a:r>
              <a:rPr lang="zh-CN" altLang="en-US" dirty="0"/>
              <a:t>，两层</a:t>
            </a:r>
            <a:r>
              <a:rPr lang="en-US" altLang="zh-CN" dirty="0"/>
              <a:t>for</a:t>
            </a:r>
            <a:r>
              <a:rPr lang="zh-CN" altLang="en-US" dirty="0"/>
              <a:t>循环嵌套</a:t>
            </a:r>
            <a:endParaRPr lang="en-US" altLang="zh-CN" dirty="0"/>
          </a:p>
          <a:p>
            <a:r>
              <a:rPr lang="en-US" altLang="zh-CN" dirty="0"/>
              <a:t>S1[</a:t>
            </a:r>
            <a:r>
              <a:rPr lang="en-US" altLang="zh-CN" dirty="0" err="1"/>
              <a:t>i</a:t>
            </a:r>
            <a:r>
              <a:rPr lang="en-US" altLang="zh-CN" dirty="0"/>
              <a:t>:]</a:t>
            </a:r>
            <a:r>
              <a:rPr lang="zh-CN" altLang="en-US" dirty="0"/>
              <a:t>和</a:t>
            </a:r>
            <a:r>
              <a:rPr lang="en-US" altLang="zh-CN" dirty="0"/>
              <a:t>S2[j:]</a:t>
            </a:r>
            <a:r>
              <a:rPr lang="zh-CN" altLang="en-US" dirty="0"/>
              <a:t>的公共前缀属于</a:t>
            </a:r>
            <a:r>
              <a:rPr lang="en-US" altLang="zh-CN" dirty="0"/>
              <a:t>S1</a:t>
            </a:r>
            <a:r>
              <a:rPr lang="zh-CN" altLang="en-US" dirty="0"/>
              <a:t>和</a:t>
            </a:r>
            <a:r>
              <a:rPr lang="en-US" altLang="zh-CN" dirty="0"/>
              <a:t>S2</a:t>
            </a:r>
            <a:r>
              <a:rPr lang="zh-CN" altLang="en-US" dirty="0"/>
              <a:t>的一个公共子串。比如</a:t>
            </a:r>
            <a:r>
              <a:rPr lang="en-US" altLang="zh-CN" dirty="0" err="1"/>
              <a:t>i</a:t>
            </a:r>
            <a:r>
              <a:rPr lang="en-US" altLang="zh-CN" dirty="0"/>
              <a:t>=2</a:t>
            </a:r>
            <a:r>
              <a:rPr lang="zh-CN" altLang="en-US" dirty="0"/>
              <a:t>、</a:t>
            </a:r>
            <a:r>
              <a:rPr lang="en-US" altLang="zh-CN" dirty="0"/>
              <a:t>j=1</a:t>
            </a:r>
            <a:r>
              <a:rPr lang="zh-CN" altLang="en-US" dirty="0"/>
              <a:t>时，</a:t>
            </a:r>
            <a:r>
              <a:rPr lang="en-US" altLang="zh-CN" dirty="0"/>
              <a:t>CDEFG</a:t>
            </a:r>
            <a:r>
              <a:rPr lang="zh-CN" altLang="en-US" dirty="0"/>
              <a:t>和</a:t>
            </a:r>
            <a:r>
              <a:rPr lang="en-US" altLang="zh-CN" dirty="0"/>
              <a:t>CMCDEH</a:t>
            </a:r>
            <a:r>
              <a:rPr lang="zh-CN" altLang="en-US" dirty="0"/>
              <a:t>的公共前缀是</a:t>
            </a:r>
            <a:r>
              <a:rPr lang="en-US" altLang="zh-CN" dirty="0"/>
              <a:t>C</a:t>
            </a:r>
            <a:r>
              <a:rPr lang="zh-CN" altLang="en-US" dirty="0"/>
              <a:t>；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=2</a:t>
            </a:r>
            <a:r>
              <a:rPr lang="zh-CN" altLang="en-US" dirty="0"/>
              <a:t>、</a:t>
            </a:r>
            <a:r>
              <a:rPr lang="en-US" altLang="zh-CN" dirty="0"/>
              <a:t>j=3</a:t>
            </a:r>
            <a:r>
              <a:rPr lang="zh-CN" altLang="en-US" dirty="0"/>
              <a:t>时，</a:t>
            </a:r>
            <a:r>
              <a:rPr lang="en-US" altLang="zh-CN" dirty="0"/>
              <a:t>CDEFG</a:t>
            </a:r>
            <a:r>
              <a:rPr lang="zh-CN" altLang="en-US" dirty="0"/>
              <a:t>和</a:t>
            </a:r>
            <a:r>
              <a:rPr lang="en-US" altLang="zh-CN" dirty="0"/>
              <a:t>CDEH</a:t>
            </a:r>
            <a:r>
              <a:rPr lang="zh-CN" altLang="en-US" dirty="0"/>
              <a:t>的公共前缀是</a:t>
            </a:r>
            <a:r>
              <a:rPr lang="en-US" altLang="zh-CN" dirty="0"/>
              <a:t>CDE</a:t>
            </a:r>
          </a:p>
          <a:p>
            <a:r>
              <a:rPr lang="zh-CN" altLang="en-US" dirty="0"/>
              <a:t>用上述方法找到的所有公共前缀就是</a:t>
            </a:r>
            <a:r>
              <a:rPr lang="en-US" altLang="zh-CN" dirty="0"/>
              <a:t>S1</a:t>
            </a:r>
            <a:r>
              <a:rPr lang="zh-CN" altLang="en-US" dirty="0"/>
              <a:t>和</a:t>
            </a:r>
            <a:r>
              <a:rPr lang="en-US" altLang="zh-CN" dirty="0"/>
              <a:t>S2</a:t>
            </a:r>
            <a:r>
              <a:rPr lang="zh-CN" altLang="en-US" dirty="0"/>
              <a:t>的所有公共子串</a:t>
            </a:r>
            <a:endParaRPr lang="en-US" altLang="zh-CN" dirty="0"/>
          </a:p>
          <a:p>
            <a:r>
              <a:rPr lang="zh-CN" altLang="en-US" dirty="0"/>
              <a:t>重复的计算：</a:t>
            </a:r>
            <a:r>
              <a:rPr lang="en-US" altLang="zh-CN" dirty="0" err="1"/>
              <a:t>i</a:t>
            </a:r>
            <a:r>
              <a:rPr lang="en-US" altLang="zh-CN" dirty="0"/>
              <a:t>=2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时要对比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=3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时还要对比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E96553-2658-022B-165F-D0779B545052}"/>
              </a:ext>
            </a:extLst>
          </p:cNvPr>
          <p:cNvSpPr txBox="1"/>
          <p:nvPr/>
        </p:nvSpPr>
        <p:spPr>
          <a:xfrm>
            <a:off x="1323021" y="2093721"/>
            <a:ext cx="1210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AB</a:t>
            </a:r>
            <a:r>
              <a:rPr lang="en-US" altLang="zh-CN" sz="1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CDE</a:t>
            </a:r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FG</a:t>
            </a:r>
            <a:endParaRPr lang="zh-CN" altLang="en-US" dirty="0">
              <a:solidFill>
                <a:srgbClr val="F7621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F8C82-6447-B8FE-7B15-446A7389FFED}"/>
              </a:ext>
            </a:extLst>
          </p:cNvPr>
          <p:cNvSpPr txBox="1"/>
          <p:nvPr/>
        </p:nvSpPr>
        <p:spPr>
          <a:xfrm>
            <a:off x="1271016" y="2442371"/>
            <a:ext cx="1314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BCE</a:t>
            </a:r>
            <a:r>
              <a:rPr lang="en-US" altLang="zh-CN" sz="1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CDE</a:t>
            </a:r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</a:t>
            </a:r>
            <a:endParaRPr lang="zh-CN" altLang="en-US" dirty="0">
              <a:solidFill>
                <a:srgbClr val="F7621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0FE74D-ABA1-D353-31F1-3C6F33E6205B}"/>
              </a:ext>
            </a:extLst>
          </p:cNvPr>
          <p:cNvSpPr txBox="1"/>
          <p:nvPr/>
        </p:nvSpPr>
        <p:spPr>
          <a:xfrm>
            <a:off x="859201" y="2093721"/>
            <a:ext cx="463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S1:</a:t>
            </a:r>
            <a:endParaRPr lang="zh-CN" altLang="en-US" sz="18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74129E-D9AE-1AB0-BB0D-3DE584B0714B}"/>
              </a:ext>
            </a:extLst>
          </p:cNvPr>
          <p:cNvSpPr txBox="1"/>
          <p:nvPr/>
        </p:nvSpPr>
        <p:spPr>
          <a:xfrm>
            <a:off x="838200" y="2454900"/>
            <a:ext cx="463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S2:</a:t>
            </a:r>
            <a:endParaRPr lang="zh-CN" altLang="en-US" sz="18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64B17-FD32-482B-17A9-4D494C5EE13E}"/>
              </a:ext>
            </a:extLst>
          </p:cNvPr>
          <p:cNvSpPr txBox="1"/>
          <p:nvPr/>
        </p:nvSpPr>
        <p:spPr>
          <a:xfrm>
            <a:off x="3382227" y="2093721"/>
            <a:ext cx="1210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ABCDEFG</a:t>
            </a:r>
            <a:endParaRPr lang="zh-CN" altLang="en-US" dirty="0">
              <a:solidFill>
                <a:srgbClr val="F7621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C846E6-AB4C-6F58-5703-ECCDBAB0FBD6}"/>
              </a:ext>
            </a:extLst>
          </p:cNvPr>
          <p:cNvSpPr txBox="1"/>
          <p:nvPr/>
        </p:nvSpPr>
        <p:spPr>
          <a:xfrm>
            <a:off x="3330222" y="2442371"/>
            <a:ext cx="1314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BCECDEH</a:t>
            </a:r>
            <a:endParaRPr lang="zh-CN" altLang="en-US" dirty="0">
              <a:solidFill>
                <a:srgbClr val="F7621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9B7C3A-A00F-53B4-51A3-AE41D7010CD9}"/>
              </a:ext>
            </a:extLst>
          </p:cNvPr>
          <p:cNvSpPr txBox="1"/>
          <p:nvPr/>
        </p:nvSpPr>
        <p:spPr>
          <a:xfrm>
            <a:off x="5360812" y="2093721"/>
            <a:ext cx="1210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ABCDEFG</a:t>
            </a:r>
            <a:endParaRPr lang="zh-CN" altLang="en-US" dirty="0">
              <a:solidFill>
                <a:srgbClr val="F7621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8458D1-25AF-EF8A-6DEE-C0242CBC4EB2}"/>
              </a:ext>
            </a:extLst>
          </p:cNvPr>
          <p:cNvSpPr txBox="1"/>
          <p:nvPr/>
        </p:nvSpPr>
        <p:spPr>
          <a:xfrm>
            <a:off x="5308807" y="2442371"/>
            <a:ext cx="1314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BCECDEH</a:t>
            </a:r>
            <a:endParaRPr lang="zh-CN" altLang="en-US" dirty="0">
              <a:solidFill>
                <a:srgbClr val="F7621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9E2143-98F8-FC5C-9000-8E060E387E4A}"/>
              </a:ext>
            </a:extLst>
          </p:cNvPr>
          <p:cNvSpPr txBox="1"/>
          <p:nvPr/>
        </p:nvSpPr>
        <p:spPr>
          <a:xfrm>
            <a:off x="7391402" y="2093721"/>
            <a:ext cx="1210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ABCDEFG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E3971A-62AA-4A31-C5E1-12FC67AAE615}"/>
              </a:ext>
            </a:extLst>
          </p:cNvPr>
          <p:cNvSpPr txBox="1"/>
          <p:nvPr/>
        </p:nvSpPr>
        <p:spPr>
          <a:xfrm>
            <a:off x="7320157" y="2438626"/>
            <a:ext cx="1314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BCECDEH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F52D9-3855-F09C-AA1D-8EC1B4118084}"/>
              </a:ext>
            </a:extLst>
          </p:cNvPr>
          <p:cNvSpPr txBox="1"/>
          <p:nvPr/>
        </p:nvSpPr>
        <p:spPr>
          <a:xfrm>
            <a:off x="9473997" y="2093721"/>
            <a:ext cx="1210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ABCDEFG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BC9087-2C3D-80CD-FB70-7054A9B3F3AD}"/>
              </a:ext>
            </a:extLst>
          </p:cNvPr>
          <p:cNvSpPr txBox="1"/>
          <p:nvPr/>
        </p:nvSpPr>
        <p:spPr>
          <a:xfrm>
            <a:off x="9421992" y="2442371"/>
            <a:ext cx="1314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BCECDEH</a:t>
            </a:r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1ADBEB2-40CB-21FD-D987-2D3242DF65CA}"/>
              </a:ext>
            </a:extLst>
          </p:cNvPr>
          <p:cNvGrpSpPr/>
          <p:nvPr/>
        </p:nvGrpSpPr>
        <p:grpSpPr>
          <a:xfrm>
            <a:off x="3380130" y="2731245"/>
            <a:ext cx="518152" cy="646487"/>
            <a:chOff x="3380130" y="2770251"/>
            <a:chExt cx="518152" cy="64648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73AD5A0-EFB7-DFD4-9BF5-709EF1DBF817}"/>
                </a:ext>
              </a:extLst>
            </p:cNvPr>
            <p:cNvSpPr txBox="1"/>
            <p:nvPr/>
          </p:nvSpPr>
          <p:spPr>
            <a:xfrm>
              <a:off x="3380130" y="3047406"/>
              <a:ext cx="5181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j=1</a:t>
              </a:r>
              <a:endParaRPr lang="zh-CN" altLang="en-US" dirty="0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736300A-CF66-6EB2-6047-F6211F82A13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3639206" y="2770251"/>
              <a:ext cx="0" cy="2771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8EEDFFE-8792-29C0-C36A-23ED64AEED99}"/>
              </a:ext>
            </a:extLst>
          </p:cNvPr>
          <p:cNvGrpSpPr/>
          <p:nvPr/>
        </p:nvGrpSpPr>
        <p:grpSpPr>
          <a:xfrm>
            <a:off x="3576432" y="1495199"/>
            <a:ext cx="531868" cy="676530"/>
            <a:chOff x="3559096" y="1417191"/>
            <a:chExt cx="531868" cy="67653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8140DE5-C35D-C60E-2037-F176D1EC36FC}"/>
                </a:ext>
              </a:extLst>
            </p:cNvPr>
            <p:cNvSpPr txBox="1"/>
            <p:nvPr/>
          </p:nvSpPr>
          <p:spPr>
            <a:xfrm>
              <a:off x="3559096" y="1417191"/>
              <a:ext cx="5318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=2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C1F520B-B8FF-A57F-8855-ED87053D53BF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3825030" y="1786523"/>
              <a:ext cx="0" cy="3071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44B57C0-96B7-7028-C470-13BBF7B5D25A}"/>
              </a:ext>
            </a:extLst>
          </p:cNvPr>
          <p:cNvGrpSpPr/>
          <p:nvPr/>
        </p:nvGrpSpPr>
        <p:grpSpPr>
          <a:xfrm>
            <a:off x="5546413" y="1495199"/>
            <a:ext cx="531868" cy="676530"/>
            <a:chOff x="3559096" y="1417191"/>
            <a:chExt cx="531868" cy="676530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5FAE0F5-B498-318D-6DAD-C4EDD4ABD42E}"/>
                </a:ext>
              </a:extLst>
            </p:cNvPr>
            <p:cNvSpPr txBox="1"/>
            <p:nvPr/>
          </p:nvSpPr>
          <p:spPr>
            <a:xfrm>
              <a:off x="3559096" y="1417191"/>
              <a:ext cx="5318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=2</a:t>
              </a:r>
              <a:endParaRPr lang="zh-CN" altLang="en-US" dirty="0"/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5ABCB09B-BD3E-1D2F-91F6-32ADEFB489A2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>
              <a:off x="3825030" y="1786523"/>
              <a:ext cx="0" cy="3071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AEFEBA7-28C4-76A1-731A-FC5D25CD6C1B}"/>
              </a:ext>
            </a:extLst>
          </p:cNvPr>
          <p:cNvGrpSpPr/>
          <p:nvPr/>
        </p:nvGrpSpPr>
        <p:grpSpPr>
          <a:xfrm>
            <a:off x="7577575" y="1495199"/>
            <a:ext cx="531868" cy="676530"/>
            <a:chOff x="3559096" y="1417191"/>
            <a:chExt cx="531868" cy="676530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48240F9-9D3B-37D8-F3FC-3C1C6B3CBC48}"/>
                </a:ext>
              </a:extLst>
            </p:cNvPr>
            <p:cNvSpPr txBox="1"/>
            <p:nvPr/>
          </p:nvSpPr>
          <p:spPr>
            <a:xfrm>
              <a:off x="3559096" y="1417191"/>
              <a:ext cx="5318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=2</a:t>
              </a:r>
              <a:endParaRPr lang="zh-CN" altLang="en-US" dirty="0"/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33F69CE6-B08E-8C25-DA61-B856B16D2561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3825030" y="1786523"/>
              <a:ext cx="0" cy="3071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2B7C089-2D9B-93EA-46D2-02813B992985}"/>
              </a:ext>
            </a:extLst>
          </p:cNvPr>
          <p:cNvGrpSpPr/>
          <p:nvPr/>
        </p:nvGrpSpPr>
        <p:grpSpPr>
          <a:xfrm>
            <a:off x="9813490" y="1495199"/>
            <a:ext cx="531868" cy="676530"/>
            <a:chOff x="3559096" y="1417191"/>
            <a:chExt cx="531868" cy="676530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B2282F0-7A27-D2B8-74D4-77D54291D730}"/>
                </a:ext>
              </a:extLst>
            </p:cNvPr>
            <p:cNvSpPr txBox="1"/>
            <p:nvPr/>
          </p:nvSpPr>
          <p:spPr>
            <a:xfrm>
              <a:off x="3559096" y="1417191"/>
              <a:ext cx="5318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=3</a:t>
              </a:r>
              <a:endParaRPr lang="zh-CN" altLang="en-US" dirty="0"/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0E516041-C29E-15CF-AA8F-E206059CE1A3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>
              <a:off x="3825030" y="1786523"/>
              <a:ext cx="0" cy="3071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8C59958-2D6B-86ED-B6D8-D97A248C2FFE}"/>
              </a:ext>
            </a:extLst>
          </p:cNvPr>
          <p:cNvGrpSpPr/>
          <p:nvPr/>
        </p:nvGrpSpPr>
        <p:grpSpPr>
          <a:xfrm>
            <a:off x="9921703" y="2731245"/>
            <a:ext cx="518152" cy="646487"/>
            <a:chOff x="3380130" y="2770251"/>
            <a:chExt cx="518152" cy="646487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91BD19D-0546-F9D8-33C0-936806EA0A8C}"/>
                </a:ext>
              </a:extLst>
            </p:cNvPr>
            <p:cNvSpPr txBox="1"/>
            <p:nvPr/>
          </p:nvSpPr>
          <p:spPr>
            <a:xfrm>
              <a:off x="3380130" y="3047406"/>
              <a:ext cx="5181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j=4</a:t>
              </a:r>
              <a:endParaRPr lang="zh-CN" altLang="en-US" dirty="0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25509C51-DAD4-1707-94BC-DC6F35819F27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 flipV="1">
              <a:off x="3639206" y="2770251"/>
              <a:ext cx="0" cy="2771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8CE3F50-DD9E-1C7C-4415-7277F80FA77C}"/>
              </a:ext>
            </a:extLst>
          </p:cNvPr>
          <p:cNvGrpSpPr/>
          <p:nvPr/>
        </p:nvGrpSpPr>
        <p:grpSpPr>
          <a:xfrm>
            <a:off x="7691457" y="2731245"/>
            <a:ext cx="518152" cy="646487"/>
            <a:chOff x="3380130" y="2770251"/>
            <a:chExt cx="518152" cy="646487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D86D80-FE2A-F066-67C3-D48DE98669E3}"/>
                </a:ext>
              </a:extLst>
            </p:cNvPr>
            <p:cNvSpPr txBox="1"/>
            <p:nvPr/>
          </p:nvSpPr>
          <p:spPr>
            <a:xfrm>
              <a:off x="3380130" y="3047406"/>
              <a:ext cx="5181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j=3</a:t>
              </a:r>
              <a:endParaRPr lang="zh-CN" altLang="en-US" dirty="0"/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3FBA6C51-BC4B-DCA6-293A-77771CB339A5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V="1">
              <a:off x="3639206" y="2770251"/>
              <a:ext cx="0" cy="2771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BA27064-7897-D8EC-17B9-2B0676B73567}"/>
              </a:ext>
            </a:extLst>
          </p:cNvPr>
          <p:cNvGrpSpPr/>
          <p:nvPr/>
        </p:nvGrpSpPr>
        <p:grpSpPr>
          <a:xfrm>
            <a:off x="5500117" y="2731245"/>
            <a:ext cx="518152" cy="646487"/>
            <a:chOff x="3380130" y="2770251"/>
            <a:chExt cx="518152" cy="646487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AA1E067-D31A-7CBA-EC62-450D18D8796E}"/>
                </a:ext>
              </a:extLst>
            </p:cNvPr>
            <p:cNvSpPr txBox="1"/>
            <p:nvPr/>
          </p:nvSpPr>
          <p:spPr>
            <a:xfrm>
              <a:off x="3380130" y="3047406"/>
              <a:ext cx="5181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j=2</a:t>
              </a:r>
              <a:endParaRPr lang="zh-CN" altLang="en-US" dirty="0"/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91F99B4D-784E-C00D-26C0-BCD32C528775}"/>
                </a:ext>
              </a:extLst>
            </p:cNvPr>
            <p:cNvCxnSpPr>
              <a:cxnSpLocks/>
              <a:stCxn id="77" idx="0"/>
            </p:cNvCxnSpPr>
            <p:nvPr/>
          </p:nvCxnSpPr>
          <p:spPr>
            <a:xfrm flipV="1">
              <a:off x="3639206" y="2770251"/>
              <a:ext cx="0" cy="2771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思想气泡: 云 78">
            <a:extLst>
              <a:ext uri="{FF2B5EF4-FFF2-40B4-BE49-F238E27FC236}">
                <a16:creationId xmlns:a16="http://schemas.microsoft.com/office/drawing/2014/main" id="{CE15F1C9-36B1-69ED-CA8E-EAB5260FECAA}"/>
              </a:ext>
            </a:extLst>
          </p:cNvPr>
          <p:cNvSpPr/>
          <p:nvPr/>
        </p:nvSpPr>
        <p:spPr>
          <a:xfrm>
            <a:off x="9378903" y="4816116"/>
            <a:ext cx="2214495" cy="814727"/>
          </a:xfrm>
          <a:prstGeom prst="cloudCallout">
            <a:avLst>
              <a:gd name="adj1" fmla="val -59581"/>
              <a:gd name="adj2" fmla="val 5930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动态规划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CBBF00D-AC5B-F0B1-DBCD-AF672CF3FE24}"/>
              </a:ext>
            </a:extLst>
          </p:cNvPr>
          <p:cNvSpPr/>
          <p:nvPr/>
        </p:nvSpPr>
        <p:spPr>
          <a:xfrm rot="20918516">
            <a:off x="7933050" y="2098203"/>
            <a:ext cx="198499" cy="686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58A9BB9-093E-0437-0083-D6DD1ACFC95E}"/>
              </a:ext>
            </a:extLst>
          </p:cNvPr>
          <p:cNvSpPr/>
          <p:nvPr/>
        </p:nvSpPr>
        <p:spPr>
          <a:xfrm rot="20918516">
            <a:off x="8079890" y="2107693"/>
            <a:ext cx="198499" cy="686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4691BFC-E290-A85D-EC7D-A0C3D0523797}"/>
              </a:ext>
            </a:extLst>
          </p:cNvPr>
          <p:cNvSpPr/>
          <p:nvPr/>
        </p:nvSpPr>
        <p:spPr>
          <a:xfrm rot="20918516">
            <a:off x="10025954" y="2106287"/>
            <a:ext cx="198499" cy="68621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3E6A5D7-B5DD-77CF-F060-ABC4A17CEC67}"/>
              </a:ext>
            </a:extLst>
          </p:cNvPr>
          <p:cNvSpPr/>
          <p:nvPr/>
        </p:nvSpPr>
        <p:spPr>
          <a:xfrm rot="20918516">
            <a:off x="10172794" y="2115777"/>
            <a:ext cx="198499" cy="68621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AD23-E6D7-9307-CD1B-03017D47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最长公共子串</a:t>
            </a:r>
            <a:r>
              <a:rPr lang="en-US" altLang="zh-CN" dirty="0"/>
              <a:t>—</a:t>
            </a:r>
            <a:r>
              <a:rPr lang="zh-CN" altLang="en-US" dirty="0"/>
              <a:t>原生解法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70E04C-CD3C-35A0-012A-7EE0F2CF29FA}"/>
              </a:ext>
            </a:extLst>
          </p:cNvPr>
          <p:cNvSpPr txBox="1"/>
          <p:nvPr/>
        </p:nvSpPr>
        <p:spPr>
          <a:xfrm>
            <a:off x="838199" y="1921936"/>
            <a:ext cx="53455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LongestCommonSubstring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(s1, s2 string) (string, int) {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var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maxLen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int = 0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var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endIndex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int //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公共子串的末尾位置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不包含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)</a:t>
            </a:r>
            <a:endParaRPr lang="zh-CN" altLang="en-US" sz="12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for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:= 0;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(s1);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++ {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for j := 0; j &lt;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(s2);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j++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//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获取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s1[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:]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和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s2[j:]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的最长公共前缀</a:t>
            </a:r>
          </a:p>
          <a:p>
            <a:r>
              <a:rPr lang="zh-CN" alt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prefixLen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:= 0 //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目前得到的公共前缀的长度</a:t>
            </a:r>
          </a:p>
          <a:p>
            <a:r>
              <a:rPr lang="zh-CN" alt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for k := 0; k &lt;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(s2)-j &amp;&amp; k &lt;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(s1)-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; k++ {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if s1[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i+k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 == s2[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j+k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prefixLen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++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        if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prefixLen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&gt;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maxLen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maxLen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prefixLen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endIndex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+ k + 1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    } else {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        break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    return s1[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endIndex-maxLen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endIndex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maxLen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ABC724F-AD48-C12D-7DD4-D769557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005099"/>
              </p:ext>
            </p:extLst>
          </p:nvPr>
        </p:nvGraphicFramePr>
        <p:xfrm>
          <a:off x="7605554" y="3490722"/>
          <a:ext cx="276679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33">
                  <a:extLst>
                    <a:ext uri="{9D8B030D-6E8A-4147-A177-3AD203B41FA5}">
                      <a16:colId xmlns:a16="http://schemas.microsoft.com/office/drawing/2014/main" val="3379268964"/>
                    </a:ext>
                  </a:extLst>
                </a:gridCol>
                <a:gridCol w="461133">
                  <a:extLst>
                    <a:ext uri="{9D8B030D-6E8A-4147-A177-3AD203B41FA5}">
                      <a16:colId xmlns:a16="http://schemas.microsoft.com/office/drawing/2014/main" val="3528358998"/>
                    </a:ext>
                  </a:extLst>
                </a:gridCol>
                <a:gridCol w="461133">
                  <a:extLst>
                    <a:ext uri="{9D8B030D-6E8A-4147-A177-3AD203B41FA5}">
                      <a16:colId xmlns:a16="http://schemas.microsoft.com/office/drawing/2014/main" val="4227367628"/>
                    </a:ext>
                  </a:extLst>
                </a:gridCol>
                <a:gridCol w="461133">
                  <a:extLst>
                    <a:ext uri="{9D8B030D-6E8A-4147-A177-3AD203B41FA5}">
                      <a16:colId xmlns:a16="http://schemas.microsoft.com/office/drawing/2014/main" val="2825957437"/>
                    </a:ext>
                  </a:extLst>
                </a:gridCol>
                <a:gridCol w="461133">
                  <a:extLst>
                    <a:ext uri="{9D8B030D-6E8A-4147-A177-3AD203B41FA5}">
                      <a16:colId xmlns:a16="http://schemas.microsoft.com/office/drawing/2014/main" val="4279502862"/>
                    </a:ext>
                  </a:extLst>
                </a:gridCol>
                <a:gridCol w="461133">
                  <a:extLst>
                    <a:ext uri="{9D8B030D-6E8A-4147-A177-3AD203B41FA5}">
                      <a16:colId xmlns:a16="http://schemas.microsoft.com/office/drawing/2014/main" val="3088559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88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29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44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22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593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E62EF5B-271B-C032-2BED-7273FB92A715}"/>
              </a:ext>
            </a:extLst>
          </p:cNvPr>
          <p:cNvSpPr txBox="1"/>
          <p:nvPr/>
        </p:nvSpPr>
        <p:spPr>
          <a:xfrm>
            <a:off x="7631556" y="311736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       C      E      C       D      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E8F977-083D-A49E-58B7-ADBE048863D9}"/>
              </a:ext>
            </a:extLst>
          </p:cNvPr>
          <p:cNvSpPr txBox="1"/>
          <p:nvPr/>
        </p:nvSpPr>
        <p:spPr>
          <a:xfrm>
            <a:off x="7269971" y="3495366"/>
            <a:ext cx="341760" cy="185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0FCABD-2C4D-8D68-67E9-AAFD24282C4E}"/>
              </a:ext>
            </a:extLst>
          </p:cNvPr>
          <p:cNvSpPr txBox="1"/>
          <p:nvPr/>
        </p:nvSpPr>
        <p:spPr>
          <a:xfrm>
            <a:off x="5950101" y="5799240"/>
            <a:ext cx="54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根据原生的思路填充矩阵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根据矩阵最终的样子反向总结填充的方法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归纳法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23D790-0F20-193D-7013-0E87D40561B2}"/>
              </a:ext>
            </a:extLst>
          </p:cNvPr>
          <p:cNvSpPr txBox="1"/>
          <p:nvPr/>
        </p:nvSpPr>
        <p:spPr>
          <a:xfrm>
            <a:off x="6894309" y="426194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63E7B9-DEFE-D40A-6867-4B402A8F9DFE}"/>
              </a:ext>
            </a:extLst>
          </p:cNvPr>
          <p:cNvSpPr txBox="1"/>
          <p:nvPr/>
        </p:nvSpPr>
        <p:spPr>
          <a:xfrm>
            <a:off x="8811030" y="279265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F7BDDB-EEA3-4617-7E01-35E8B4ACD331}"/>
              </a:ext>
            </a:extLst>
          </p:cNvPr>
          <p:cNvSpPr txBox="1"/>
          <p:nvPr/>
        </p:nvSpPr>
        <p:spPr>
          <a:xfrm>
            <a:off x="6194374" y="5400908"/>
            <a:ext cx="515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归纳：当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S1[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]==S2[j]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][j]=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[i-1][j-1]+1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37B587-25E4-23F2-CF02-19DF464D1110}"/>
              </a:ext>
            </a:extLst>
          </p:cNvPr>
          <p:cNvSpPr txBox="1"/>
          <p:nvPr/>
        </p:nvSpPr>
        <p:spPr>
          <a:xfrm>
            <a:off x="6683125" y="1584063"/>
            <a:ext cx="467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S1[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]==S2[j]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时把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][j]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置为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，紧接着观察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[i+1][j+1]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是否可以递加。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][j]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已经有值时不要修改它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C2E468-64B1-1B1A-EEEB-A1C57114FA8E}"/>
              </a:ext>
            </a:extLst>
          </p:cNvPr>
          <p:cNvSpPr txBox="1"/>
          <p:nvPr/>
        </p:nvSpPr>
        <p:spPr>
          <a:xfrm>
            <a:off x="10603513" y="3414652"/>
            <a:ext cx="117081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Consolas" panose="020B0609020204030204" pitchFamily="49" charset="0"/>
                <a:ea typeface="思源黑体 CN Normal" panose="020B0400000000000000" pitchFamily="34" charset="-122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=1</a:t>
            </a:r>
          </a:p>
          <a:p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j=0</a:t>
            </a:r>
          </a:p>
          <a:p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k=1</a:t>
            </a:r>
          </a:p>
          <a:p>
            <a:r>
              <a:rPr lang="en-US" altLang="zh-CN" sz="1400" dirty="0" err="1">
                <a:latin typeface="Consolas" panose="020B0609020204030204" pitchFamily="49" charset="0"/>
                <a:ea typeface="思源黑体 CN Normal" panose="020B0400000000000000" pitchFamily="34" charset="-122"/>
              </a:rPr>
              <a:t>maxLen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=2</a:t>
            </a:r>
          </a:p>
          <a:p>
            <a:r>
              <a:rPr lang="en-US" altLang="zh-CN" sz="1400" dirty="0" err="1">
                <a:latin typeface="Consolas" panose="020B0609020204030204" pitchFamily="49" charset="0"/>
                <a:ea typeface="思源黑体 CN Normal" panose="020B0400000000000000" pitchFamily="34" charset="-122"/>
              </a:rPr>
              <a:t>endIndex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=3</a:t>
            </a:r>
            <a:endParaRPr lang="zh-CN" altLang="en-US" sz="1400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333BB3B-2D23-16C0-77A0-D071BED6C6CD}"/>
              </a:ext>
            </a:extLst>
          </p:cNvPr>
          <p:cNvCxnSpPr>
            <a:stCxn id="3" idx="1"/>
          </p:cNvCxnSpPr>
          <p:nvPr/>
        </p:nvCxnSpPr>
        <p:spPr>
          <a:xfrm flipH="1">
            <a:off x="8428080" y="3999428"/>
            <a:ext cx="2175433" cy="385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E048384-F4F7-0D1C-0495-D5FF57C8AD93}"/>
              </a:ext>
            </a:extLst>
          </p:cNvPr>
          <p:cNvSpPr txBox="1"/>
          <p:nvPr/>
        </p:nvSpPr>
        <p:spPr>
          <a:xfrm>
            <a:off x="6601185" y="3915723"/>
            <a:ext cx="224438" cy="381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  <a:ea typeface="思源黑体 CN Normal" panose="020B0400000000000000" pitchFamily="34" charset="-122"/>
              </a:rPr>
              <a:t>i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AC34C31-5953-C9C8-E74A-D32C031AF3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825623" y="4106391"/>
            <a:ext cx="5162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09F6858-CE5C-6EEB-EA1C-D4A1D6B1203F}"/>
              </a:ext>
            </a:extLst>
          </p:cNvPr>
          <p:cNvSpPr txBox="1"/>
          <p:nvPr/>
        </p:nvSpPr>
        <p:spPr>
          <a:xfrm>
            <a:off x="7642700" y="2427053"/>
            <a:ext cx="224438" cy="381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j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676B509-5647-4242-9FAD-50C41A342425}"/>
              </a:ext>
            </a:extLst>
          </p:cNvPr>
          <p:cNvCxnSpPr>
            <a:cxnSpLocks/>
          </p:cNvCxnSpPr>
          <p:nvPr/>
        </p:nvCxnSpPr>
        <p:spPr>
          <a:xfrm>
            <a:off x="7792845" y="2808389"/>
            <a:ext cx="0" cy="323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298CC2B-421A-02E9-282C-3D7DBE64E918}"/>
              </a:ext>
            </a:extLst>
          </p:cNvPr>
          <p:cNvSpPr/>
          <p:nvPr/>
        </p:nvSpPr>
        <p:spPr>
          <a:xfrm rot="18900619">
            <a:off x="8324228" y="4111370"/>
            <a:ext cx="351289" cy="914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BD5B015-3C55-9A2C-B3A4-FDFB8A3191DC}"/>
              </a:ext>
            </a:extLst>
          </p:cNvPr>
          <p:cNvSpPr/>
          <p:nvPr/>
        </p:nvSpPr>
        <p:spPr>
          <a:xfrm rot="18900619">
            <a:off x="9713853" y="4512040"/>
            <a:ext cx="351289" cy="914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725AA8-6628-C6B2-056E-A251DDCA5789}"/>
              </a:ext>
            </a:extLst>
          </p:cNvPr>
          <p:cNvSpPr txBox="1"/>
          <p:nvPr/>
        </p:nvSpPr>
        <p:spPr>
          <a:xfrm>
            <a:off x="5169188" y="4308114"/>
            <a:ext cx="13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重复比较的次数并不多</a:t>
            </a:r>
          </a:p>
        </p:txBody>
      </p:sp>
    </p:spTree>
    <p:extLst>
      <p:ext uri="{BB962C8B-B14F-4D97-AF65-F5344CB8AC3E}">
        <p14:creationId xmlns:p14="http://schemas.microsoft.com/office/powerpoint/2010/main" val="5977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5" grpId="0" animBg="1"/>
      <p:bldP spid="26" grpId="0" animBg="1"/>
      <p:bldP spid="2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0921D-0018-B522-006E-6B00FFCA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最长公共子串</a:t>
            </a:r>
            <a:r>
              <a:rPr lang="en-US" altLang="zh-CN" dirty="0"/>
              <a:t>—</a:t>
            </a:r>
            <a:r>
              <a:rPr lang="zh-CN" altLang="en-US" dirty="0"/>
              <a:t>动态规划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D55788-E43F-EF2C-4FBD-3C01FD1B3843}"/>
              </a:ext>
            </a:extLst>
          </p:cNvPr>
          <p:cNvSpPr txBox="1"/>
          <p:nvPr/>
        </p:nvSpPr>
        <p:spPr>
          <a:xfrm>
            <a:off x="1001072" y="1515854"/>
            <a:ext cx="630991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// </a:t>
            </a:r>
            <a:r>
              <a:rPr lang="zh-CN" altLang="en-US" sz="1400" dirty="0">
                <a:latin typeface="Consolas" panose="020B0609020204030204" pitchFamily="49" charset="0"/>
              </a:rPr>
              <a:t>最长公共子串。自下而上动态规划，空间开销</a:t>
            </a:r>
            <a:r>
              <a:rPr lang="en-US" altLang="zh-CN" sz="1400" dirty="0">
                <a:latin typeface="Consolas" panose="020B0609020204030204" pitchFamily="49" charset="0"/>
              </a:rPr>
              <a:t>M*N</a:t>
            </a: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func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LongestCommonSubstringDP</a:t>
            </a:r>
            <a:r>
              <a:rPr lang="en-US" altLang="zh-CN" sz="1400" dirty="0">
                <a:latin typeface="Consolas" panose="020B0609020204030204" pitchFamily="49" charset="0"/>
              </a:rPr>
              <a:t>(s1, s2 string) (string, int)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latin typeface="Consolas" panose="020B0609020204030204" pitchFamily="49" charset="0"/>
              </a:rPr>
              <a:t>dp</a:t>
            </a:r>
            <a:r>
              <a:rPr lang="en-US" altLang="zh-CN" sz="1400" dirty="0">
                <a:latin typeface="Consolas" panose="020B0609020204030204" pitchFamily="49" charset="0"/>
              </a:rPr>
              <a:t> := make([][]int, </a:t>
            </a:r>
            <a:r>
              <a:rPr lang="en-US" altLang="zh-CN" sz="1400" dirty="0" err="1">
                <a:latin typeface="Consolas" panose="020B0609020204030204" pitchFamily="49" charset="0"/>
              </a:rPr>
              <a:t>len</a:t>
            </a:r>
            <a:r>
              <a:rPr lang="en-US" altLang="zh-CN" sz="1400" dirty="0">
                <a:latin typeface="Consolas" panose="020B0609020204030204" pitchFamily="49" charset="0"/>
              </a:rPr>
              <a:t>(s1)+1)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for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:= 0;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&lt; </a:t>
            </a:r>
            <a:r>
              <a:rPr lang="en-US" altLang="zh-CN" sz="1400" dirty="0" err="1">
                <a:latin typeface="Consolas" panose="020B0609020204030204" pitchFamily="49" charset="0"/>
              </a:rPr>
              <a:t>len</a:t>
            </a:r>
            <a:r>
              <a:rPr lang="en-US" altLang="zh-CN" sz="1400" dirty="0">
                <a:latin typeface="Consolas" panose="020B0609020204030204" pitchFamily="49" charset="0"/>
              </a:rPr>
              <a:t>(s1)+1;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++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</a:rPr>
              <a:t>dp</a:t>
            </a:r>
            <a:r>
              <a:rPr lang="en-US" altLang="zh-CN" sz="1400" dirty="0">
                <a:latin typeface="Consolas" panose="020B0609020204030204" pitchFamily="49" charset="0"/>
              </a:rPr>
              <a:t>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 = make([]int, </a:t>
            </a:r>
            <a:r>
              <a:rPr lang="en-US" altLang="zh-CN" sz="1400" dirty="0" err="1">
                <a:latin typeface="Consolas" panose="020B0609020204030204" pitchFamily="49" charset="0"/>
              </a:rPr>
              <a:t>len</a:t>
            </a:r>
            <a:r>
              <a:rPr lang="en-US" altLang="zh-CN" sz="1400" dirty="0">
                <a:latin typeface="Consolas" panose="020B0609020204030204" pitchFamily="49" charset="0"/>
              </a:rPr>
              <a:t>(s2)+1)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var </a:t>
            </a:r>
            <a:r>
              <a:rPr lang="en-US" altLang="zh-CN" sz="1400" dirty="0" err="1">
                <a:latin typeface="Consolas" panose="020B0609020204030204" pitchFamily="49" charset="0"/>
              </a:rPr>
              <a:t>maxLen</a:t>
            </a:r>
            <a:r>
              <a:rPr lang="en-US" altLang="zh-CN" sz="1400" dirty="0">
                <a:latin typeface="Consolas" panose="020B0609020204030204" pitchFamily="49" charset="0"/>
              </a:rPr>
              <a:t> int = 0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var </a:t>
            </a:r>
            <a:r>
              <a:rPr lang="en-US" altLang="zh-CN" sz="1400" dirty="0" err="1">
                <a:latin typeface="Consolas" panose="020B0609020204030204" pitchFamily="49" charset="0"/>
              </a:rPr>
              <a:t>endIndex</a:t>
            </a:r>
            <a:r>
              <a:rPr lang="en-US" altLang="zh-CN" sz="1400" dirty="0">
                <a:latin typeface="Consolas" panose="020B0609020204030204" pitchFamily="49" charset="0"/>
              </a:rPr>
              <a:t> int //</a:t>
            </a:r>
            <a:r>
              <a:rPr lang="zh-CN" altLang="en-US" sz="1400" dirty="0">
                <a:latin typeface="Consolas" panose="020B0609020204030204" pitchFamily="49" charset="0"/>
              </a:rPr>
              <a:t>公共子串的末尾位置</a:t>
            </a:r>
            <a:r>
              <a:rPr lang="en-US" altLang="zh-CN" sz="1400" dirty="0">
                <a:latin typeface="Consolas" panose="020B0609020204030204" pitchFamily="49" charset="0"/>
              </a:rPr>
              <a:t>(</a:t>
            </a:r>
            <a:r>
              <a:rPr lang="zh-CN" altLang="en-US" sz="1400" dirty="0">
                <a:latin typeface="Consolas" panose="020B0609020204030204" pitchFamily="49" charset="0"/>
              </a:rPr>
              <a:t>不包含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for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:= 0;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&lt; </a:t>
            </a:r>
            <a:r>
              <a:rPr lang="en-US" altLang="zh-CN" sz="1400" dirty="0" err="1">
                <a:latin typeface="Consolas" panose="020B0609020204030204" pitchFamily="49" charset="0"/>
              </a:rPr>
              <a:t>len</a:t>
            </a:r>
            <a:r>
              <a:rPr lang="en-US" altLang="zh-CN" sz="1400" dirty="0">
                <a:latin typeface="Consolas" panose="020B0609020204030204" pitchFamily="49" charset="0"/>
              </a:rPr>
              <a:t>(s1);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++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for j := 0; j &lt; </a:t>
            </a:r>
            <a:r>
              <a:rPr lang="en-US" altLang="zh-CN" sz="1400" dirty="0" err="1">
                <a:latin typeface="Consolas" panose="020B0609020204030204" pitchFamily="49" charset="0"/>
              </a:rPr>
              <a:t>len</a:t>
            </a:r>
            <a:r>
              <a:rPr lang="en-US" altLang="zh-CN" sz="1400" dirty="0">
                <a:latin typeface="Consolas" panose="020B0609020204030204" pitchFamily="49" charset="0"/>
              </a:rPr>
              <a:t>(s2); </a:t>
            </a:r>
            <a:r>
              <a:rPr lang="en-US" altLang="zh-CN" sz="1400" dirty="0" err="1">
                <a:latin typeface="Consolas" panose="020B0609020204030204" pitchFamily="49" charset="0"/>
              </a:rPr>
              <a:t>j++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    if s1[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 == s2[j]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        </a:t>
            </a:r>
            <a:r>
              <a:rPr lang="en-US" altLang="zh-CN" sz="1400" dirty="0" err="1">
                <a:latin typeface="Consolas" panose="020B0609020204030204" pitchFamily="49" charset="0"/>
              </a:rPr>
              <a:t>dp</a:t>
            </a:r>
            <a:r>
              <a:rPr lang="en-US" altLang="zh-CN" sz="1400" dirty="0">
                <a:latin typeface="Consolas" panose="020B0609020204030204" pitchFamily="49" charset="0"/>
              </a:rPr>
              <a:t>[i+1][j+1] = </a:t>
            </a:r>
            <a:r>
              <a:rPr lang="en-US" altLang="zh-CN" sz="1400" dirty="0" err="1">
                <a:latin typeface="Consolas" panose="020B0609020204030204" pitchFamily="49" charset="0"/>
              </a:rPr>
              <a:t>dp</a:t>
            </a:r>
            <a:r>
              <a:rPr lang="en-US" altLang="zh-CN" sz="1400" dirty="0">
                <a:latin typeface="Consolas" panose="020B0609020204030204" pitchFamily="49" charset="0"/>
              </a:rPr>
              <a:t>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][j] + 1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        if </a:t>
            </a:r>
            <a:r>
              <a:rPr lang="en-US" altLang="zh-CN" sz="1400" dirty="0" err="1">
                <a:latin typeface="Consolas" panose="020B0609020204030204" pitchFamily="49" charset="0"/>
              </a:rPr>
              <a:t>dp</a:t>
            </a:r>
            <a:r>
              <a:rPr lang="en-US" altLang="zh-CN" sz="1400" dirty="0">
                <a:latin typeface="Consolas" panose="020B0609020204030204" pitchFamily="49" charset="0"/>
              </a:rPr>
              <a:t>[i+1][j+1] &gt; </a:t>
            </a:r>
            <a:r>
              <a:rPr lang="en-US" altLang="zh-CN" sz="1400" dirty="0" err="1">
                <a:latin typeface="Consolas" panose="020B0609020204030204" pitchFamily="49" charset="0"/>
              </a:rPr>
              <a:t>maxLen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            </a:t>
            </a:r>
            <a:r>
              <a:rPr lang="en-US" altLang="zh-CN" sz="1400" dirty="0" err="1">
                <a:latin typeface="Consolas" panose="020B0609020204030204" pitchFamily="49" charset="0"/>
              </a:rPr>
              <a:t>maxLen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dp</a:t>
            </a:r>
            <a:r>
              <a:rPr lang="en-US" altLang="zh-CN" sz="1400" dirty="0">
                <a:latin typeface="Consolas" panose="020B0609020204030204" pitchFamily="49" charset="0"/>
              </a:rPr>
              <a:t>[i+1][j+1]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            </a:t>
            </a:r>
            <a:r>
              <a:rPr lang="en-US" altLang="zh-CN" sz="1400" dirty="0" err="1">
                <a:latin typeface="Consolas" panose="020B0609020204030204" pitchFamily="49" charset="0"/>
              </a:rPr>
              <a:t>endIndex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+ 1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return s1[</a:t>
            </a:r>
            <a:r>
              <a:rPr lang="en-US" altLang="zh-CN" sz="1400" dirty="0" err="1">
                <a:latin typeface="Consolas" panose="020B0609020204030204" pitchFamily="49" charset="0"/>
              </a:rPr>
              <a:t>endIndex-maxLen</a:t>
            </a:r>
            <a:r>
              <a:rPr lang="en-US" altLang="zh-CN" sz="1400" dirty="0">
                <a:latin typeface="Consolas" panose="020B0609020204030204" pitchFamily="49" charset="0"/>
              </a:rPr>
              <a:t> : </a:t>
            </a:r>
            <a:r>
              <a:rPr lang="en-US" altLang="zh-CN" sz="1400" dirty="0" err="1">
                <a:latin typeface="Consolas" panose="020B0609020204030204" pitchFamily="49" charset="0"/>
              </a:rPr>
              <a:t>endIndex</a:t>
            </a:r>
            <a:r>
              <a:rPr lang="en-US" altLang="zh-CN" sz="1400" dirty="0">
                <a:latin typeface="Consolas" panose="020B0609020204030204" pitchFamily="49" charset="0"/>
              </a:rPr>
              <a:t>], </a:t>
            </a:r>
            <a:r>
              <a:rPr lang="en-US" altLang="zh-CN" sz="1400" dirty="0" err="1">
                <a:latin typeface="Consolas" panose="020B0609020204030204" pitchFamily="49" charset="0"/>
              </a:rPr>
              <a:t>maxLen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en-US" altLang="zh-CN" sz="1400" b="0" dirty="0"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67CCF48D-9ED1-BA00-3B05-041418C29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96395"/>
              </p:ext>
            </p:extLst>
          </p:nvPr>
        </p:nvGraphicFramePr>
        <p:xfrm>
          <a:off x="8297359" y="2268879"/>
          <a:ext cx="2766799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257">
                  <a:extLst>
                    <a:ext uri="{9D8B030D-6E8A-4147-A177-3AD203B41FA5}">
                      <a16:colId xmlns:a16="http://schemas.microsoft.com/office/drawing/2014/main" val="1613360836"/>
                    </a:ext>
                  </a:extLst>
                </a:gridCol>
                <a:gridCol w="395257">
                  <a:extLst>
                    <a:ext uri="{9D8B030D-6E8A-4147-A177-3AD203B41FA5}">
                      <a16:colId xmlns:a16="http://schemas.microsoft.com/office/drawing/2014/main" val="3379268964"/>
                    </a:ext>
                  </a:extLst>
                </a:gridCol>
                <a:gridCol w="395257">
                  <a:extLst>
                    <a:ext uri="{9D8B030D-6E8A-4147-A177-3AD203B41FA5}">
                      <a16:colId xmlns:a16="http://schemas.microsoft.com/office/drawing/2014/main" val="3528358998"/>
                    </a:ext>
                  </a:extLst>
                </a:gridCol>
                <a:gridCol w="395257">
                  <a:extLst>
                    <a:ext uri="{9D8B030D-6E8A-4147-A177-3AD203B41FA5}">
                      <a16:colId xmlns:a16="http://schemas.microsoft.com/office/drawing/2014/main" val="4227367628"/>
                    </a:ext>
                  </a:extLst>
                </a:gridCol>
                <a:gridCol w="395257">
                  <a:extLst>
                    <a:ext uri="{9D8B030D-6E8A-4147-A177-3AD203B41FA5}">
                      <a16:colId xmlns:a16="http://schemas.microsoft.com/office/drawing/2014/main" val="2825957437"/>
                    </a:ext>
                  </a:extLst>
                </a:gridCol>
                <a:gridCol w="395257">
                  <a:extLst>
                    <a:ext uri="{9D8B030D-6E8A-4147-A177-3AD203B41FA5}">
                      <a16:colId xmlns:a16="http://schemas.microsoft.com/office/drawing/2014/main" val="4279502862"/>
                    </a:ext>
                  </a:extLst>
                </a:gridCol>
                <a:gridCol w="395257">
                  <a:extLst>
                    <a:ext uri="{9D8B030D-6E8A-4147-A177-3AD203B41FA5}">
                      <a16:colId xmlns:a16="http://schemas.microsoft.com/office/drawing/2014/main" val="3088559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88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29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44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22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5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78897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ED3411D5-AE4B-E6C4-85E9-2766D650F67D}"/>
              </a:ext>
            </a:extLst>
          </p:cNvPr>
          <p:cNvSpPr txBox="1"/>
          <p:nvPr/>
        </p:nvSpPr>
        <p:spPr>
          <a:xfrm>
            <a:off x="8710717" y="1899547"/>
            <a:ext cx="237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     C     E     C     D    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9BE72B-3E78-DA40-D54C-41AE7EDBD38A}"/>
              </a:ext>
            </a:extLst>
          </p:cNvPr>
          <p:cNvSpPr txBox="1"/>
          <p:nvPr/>
        </p:nvSpPr>
        <p:spPr>
          <a:xfrm>
            <a:off x="7961776" y="2648552"/>
            <a:ext cx="341760" cy="185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24F852-3992-20E5-8E25-6690995E6C63}"/>
              </a:ext>
            </a:extLst>
          </p:cNvPr>
          <p:cNvSpPr txBox="1"/>
          <p:nvPr/>
        </p:nvSpPr>
        <p:spPr>
          <a:xfrm>
            <a:off x="7583769" y="325079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2A29A4-CECB-21E4-2362-D825A8068947}"/>
              </a:ext>
            </a:extLst>
          </p:cNvPr>
          <p:cNvSpPr txBox="1"/>
          <p:nvPr/>
        </p:nvSpPr>
        <p:spPr>
          <a:xfrm>
            <a:off x="9672087" y="161268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9228F6-5F11-01A3-83F5-13C767BF681E}"/>
              </a:ext>
            </a:extLst>
          </p:cNvPr>
          <p:cNvSpPr txBox="1"/>
          <p:nvPr/>
        </p:nvSpPr>
        <p:spPr>
          <a:xfrm>
            <a:off x="8088546" y="4886106"/>
            <a:ext cx="310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消除了为数不多的重复比较，同时带来了</a:t>
            </a:r>
            <a:r>
              <a:rPr lang="en-US" altLang="zh-CN" dirty="0">
                <a:solidFill>
                  <a:srgbClr val="00B0F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M*N</a:t>
            </a:r>
            <a:r>
              <a:rPr lang="zh-CN" altLang="en-US" dirty="0">
                <a:solidFill>
                  <a:srgbClr val="00B0F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的空间开销</a:t>
            </a:r>
          </a:p>
        </p:txBody>
      </p:sp>
    </p:spTree>
    <p:extLst>
      <p:ext uri="{BB962C8B-B14F-4D97-AF65-F5344CB8AC3E}">
        <p14:creationId xmlns:p14="http://schemas.microsoft.com/office/powerpoint/2010/main" val="131391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A4B3F-BE03-269A-7ECE-052017B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最长公共子串</a:t>
            </a:r>
            <a:r>
              <a:rPr lang="en-US" altLang="zh-CN" dirty="0"/>
              <a:t>--</a:t>
            </a:r>
            <a:r>
              <a:rPr lang="zh-CN" altLang="en-US" dirty="0"/>
              <a:t>动态规划</a:t>
            </a:r>
            <a:r>
              <a:rPr lang="en-US" altLang="zh-CN" dirty="0"/>
              <a:t>,</a:t>
            </a:r>
            <a:r>
              <a:rPr lang="zh-CN" altLang="en-US" dirty="0"/>
              <a:t>空间开销</a:t>
            </a:r>
            <a:r>
              <a:rPr lang="en-US" altLang="zh-CN" dirty="0"/>
              <a:t>O(N)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1B1A89-A435-972C-5AA1-B40F300114F3}"/>
              </a:ext>
            </a:extLst>
          </p:cNvPr>
          <p:cNvSpPr txBox="1"/>
          <p:nvPr/>
        </p:nvSpPr>
        <p:spPr>
          <a:xfrm>
            <a:off x="979404" y="1418122"/>
            <a:ext cx="10482199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最长公共子串。自下而上动态规划，空间开销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2N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，使用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go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标准库的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copy</a:t>
            </a:r>
          </a:p>
          <a:p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LongestCommonSubstringDP_WithSpaceON_StdCopy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(s1, s2 string) (string, int)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prevRow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:= make([]int,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(s2)+1) 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只维护最下面的那两行</a:t>
            </a:r>
            <a:endParaRPr lang="en-US" altLang="zh-CN" sz="14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:= make([]int,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(s2)+1)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var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maxLen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int = 0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var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endIndex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int 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公共子串的末尾位置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不包含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for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:= 0;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(s1);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++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for j := 0; j &lt;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(s2);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j++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{//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填充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currRow</a:t>
            </a:r>
            <a:endParaRPr lang="en-US" altLang="zh-CN" sz="14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    if s1[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] == s2[j]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[j+1]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prevRow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[j] + 1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        if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[j+1] &gt;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maxLen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    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maxLen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[j+1]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    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endIndex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+ 1</a:t>
            </a:r>
          </a:p>
          <a:p>
            <a:endParaRPr lang="en-US" altLang="zh-CN" sz="14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    } else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[j+1] = 0 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copy(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prevRow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currRow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 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把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currRow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拷贝给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prevRow</a:t>
            </a:r>
            <a:r>
              <a:rPr lang="zh-CN" altLang="en-US" sz="1400" dirty="0">
                <a:latin typeface="Consolas" panose="020B0609020204030204" pitchFamily="49" charset="0"/>
              </a:rPr>
              <a:t>，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go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标准库的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copy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作了性能优化</a:t>
            </a:r>
          </a:p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return s1[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endIndex-maxLen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endIndex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maxLen</a:t>
            </a:r>
            <a:endParaRPr lang="en-US" altLang="zh-CN" sz="14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F183BC-79EC-E18D-106E-3E39821BBC5D}"/>
              </a:ext>
            </a:extLst>
          </p:cNvPr>
          <p:cNvSpPr txBox="1"/>
          <p:nvPr/>
        </p:nvSpPr>
        <p:spPr>
          <a:xfrm>
            <a:off x="8221870" y="28785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基准测试结果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6918C856-C438-8D9B-52DB-B706BC32C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54700"/>
              </p:ext>
            </p:extLst>
          </p:nvPr>
        </p:nvGraphicFramePr>
        <p:xfrm>
          <a:off x="6724563" y="3324044"/>
          <a:ext cx="4564275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2475">
                  <a:extLst>
                    <a:ext uri="{9D8B030D-6E8A-4147-A177-3AD203B41FA5}">
                      <a16:colId xmlns:a16="http://schemas.microsoft.com/office/drawing/2014/main" val="2945797243"/>
                    </a:ext>
                  </a:extLst>
                </a:gridCol>
                <a:gridCol w="2111800">
                  <a:extLst>
                    <a:ext uri="{9D8B030D-6E8A-4147-A177-3AD203B41FA5}">
                      <a16:colId xmlns:a16="http://schemas.microsoft.com/office/drawing/2014/main" val="21245287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拷贝切片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执行速度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21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for range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逐元素拷贝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24.11 ns/op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70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使用标准库的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copy()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2.502 ns/op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44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559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8374F-1DD8-5627-7523-3DF3EB8F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63E6D-0EDD-DEE5-91C6-3EC6700ED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49" y="4817745"/>
            <a:ext cx="10515600" cy="4506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/>
              <a:t>动态规划</a:t>
            </a:r>
            <a:r>
              <a:rPr lang="en-US" altLang="zh-CN" sz="1800" dirty="0"/>
              <a:t>(DP)</a:t>
            </a:r>
            <a:r>
              <a:rPr lang="zh-CN" altLang="en-US" sz="1800" dirty="0"/>
              <a:t>都有对应的递归解法吗？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70DC9B-D366-6A7E-9D36-824369E89A97}"/>
              </a:ext>
            </a:extLst>
          </p:cNvPr>
          <p:cNvSpPr txBox="1"/>
          <p:nvPr/>
        </p:nvSpPr>
        <p:spPr>
          <a:xfrm>
            <a:off x="5556553" y="16906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基准测试结果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A097D5-F6DA-A5CC-8B5C-4D229DE3251F}"/>
              </a:ext>
            </a:extLst>
          </p:cNvPr>
          <p:cNvSpPr txBox="1">
            <a:spLocks/>
          </p:cNvSpPr>
          <p:nvPr/>
        </p:nvSpPr>
        <p:spPr>
          <a:xfrm>
            <a:off x="837849" y="5206919"/>
            <a:ext cx="10515600" cy="116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/>
              <a:t>不是。</a:t>
            </a:r>
            <a:r>
              <a:rPr lang="en-US" altLang="zh-CN" sz="1800" dirty="0"/>
              <a:t>DP</a:t>
            </a:r>
            <a:r>
              <a:rPr lang="zh-CN" altLang="en-US" sz="1800" dirty="0"/>
              <a:t>的核心是通过额外的空间开销来规避重复的计算，有些递归算法存在重复计算可以考虑用</a:t>
            </a:r>
            <a:r>
              <a:rPr lang="en-US" altLang="zh-CN" sz="1800" dirty="0"/>
              <a:t>DP</a:t>
            </a:r>
            <a:r>
              <a:rPr lang="zh-CN" altLang="en-US" sz="1800" dirty="0"/>
              <a:t>来优化，有些非递归算法里也存在重复计算，同样可以考虑用</a:t>
            </a:r>
            <a:r>
              <a:rPr lang="en-US" altLang="zh-CN" sz="1800" dirty="0"/>
              <a:t>DP</a:t>
            </a:r>
            <a:r>
              <a:rPr lang="zh-CN" altLang="en-US" sz="1800" dirty="0"/>
              <a:t>来优化。</a:t>
            </a:r>
          </a:p>
        </p:txBody>
      </p:sp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C87E7A8F-4E48-A272-1207-82B5FD239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70447"/>
              </p:ext>
            </p:extLst>
          </p:nvPr>
        </p:nvGraphicFramePr>
        <p:xfrm>
          <a:off x="837849" y="2059897"/>
          <a:ext cx="10515599" cy="2656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42419">
                  <a:extLst>
                    <a:ext uri="{9D8B030D-6E8A-4147-A177-3AD203B41FA5}">
                      <a16:colId xmlns:a16="http://schemas.microsoft.com/office/drawing/2014/main" val="2945797243"/>
                    </a:ext>
                  </a:extLst>
                </a:gridCol>
                <a:gridCol w="1563821">
                  <a:extLst>
                    <a:ext uri="{9D8B030D-6E8A-4147-A177-3AD203B41FA5}">
                      <a16:colId xmlns:a16="http://schemas.microsoft.com/office/drawing/2014/main" val="1468327074"/>
                    </a:ext>
                  </a:extLst>
                </a:gridCol>
                <a:gridCol w="2275358">
                  <a:extLst>
                    <a:ext uri="{9D8B030D-6E8A-4147-A177-3AD203B41FA5}">
                      <a16:colId xmlns:a16="http://schemas.microsoft.com/office/drawing/2014/main" val="2124528769"/>
                    </a:ext>
                  </a:extLst>
                </a:gridCol>
                <a:gridCol w="1930881">
                  <a:extLst>
                    <a:ext uri="{9D8B030D-6E8A-4147-A177-3AD203B41FA5}">
                      <a16:colId xmlns:a16="http://schemas.microsoft.com/office/drawing/2014/main" val="16881560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32520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LCS</a:t>
                      </a: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解法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执行速度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内存消耗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内存申请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21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原生解法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743878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3172 ns/op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B/op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0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70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动态规划，空间开销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O(M*N)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429182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5581 ns/op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22496 B/op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52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44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动态规划，空间开销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O(N)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574596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3606 ns/op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832 B/op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48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动态规划，空间开销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O(N)</a:t>
                      </a:r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，标准库</a:t>
                      </a:r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copy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746260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2867 ns/op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832 B/op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2 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allocs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/op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35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8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CA67F-D4B6-C2BA-35A7-F334514286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布隆过滤器</a:t>
            </a:r>
          </a:p>
        </p:txBody>
      </p:sp>
    </p:spTree>
    <p:extLst>
      <p:ext uri="{BB962C8B-B14F-4D97-AF65-F5344CB8AC3E}">
        <p14:creationId xmlns:p14="http://schemas.microsoft.com/office/powerpoint/2010/main" val="190258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A7EB9-9D9D-52E8-E66D-88F4CC50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二分查找区间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E19394E-6671-A48D-52DB-6B456A1A0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85120"/>
              </p:ext>
            </p:extLst>
          </p:nvPr>
        </p:nvGraphicFramePr>
        <p:xfrm>
          <a:off x="1738319" y="3341028"/>
          <a:ext cx="902613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452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327490274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1765766203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3171922710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200397006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3232704262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424888100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14488318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DA58F74-FD2F-473B-D06B-51D8EA2A3205}"/>
              </a:ext>
            </a:extLst>
          </p:cNvPr>
          <p:cNvSpPr txBox="1"/>
          <p:nvPr/>
        </p:nvSpPr>
        <p:spPr>
          <a:xfrm>
            <a:off x="1940689" y="370678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-2.5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C87A2-991A-A679-182B-71C321769238}"/>
              </a:ext>
            </a:extLst>
          </p:cNvPr>
          <p:cNvSpPr txBox="1"/>
          <p:nvPr/>
        </p:nvSpPr>
        <p:spPr>
          <a:xfrm>
            <a:off x="3040040" y="370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ED2E8D-2589-75B5-9F1B-F53A160F463E}"/>
              </a:ext>
            </a:extLst>
          </p:cNvPr>
          <p:cNvSpPr txBox="1"/>
          <p:nvPr/>
        </p:nvSpPr>
        <p:spPr>
          <a:xfrm>
            <a:off x="4085375" y="3706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D7E3AA-E20E-D259-A280-56828CED2FCC}"/>
              </a:ext>
            </a:extLst>
          </p:cNvPr>
          <p:cNvSpPr txBox="1"/>
          <p:nvPr/>
        </p:nvSpPr>
        <p:spPr>
          <a:xfrm>
            <a:off x="6017867" y="370678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5F34-506B-6D37-4E3D-CEB753EE127B}"/>
              </a:ext>
            </a:extLst>
          </p:cNvPr>
          <p:cNvSpPr txBox="1"/>
          <p:nvPr/>
        </p:nvSpPr>
        <p:spPr>
          <a:xfrm>
            <a:off x="7094069" y="3706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7A95F4-5C78-D161-BE89-A8C184B20CAC}"/>
              </a:ext>
            </a:extLst>
          </p:cNvPr>
          <p:cNvSpPr txBox="1"/>
          <p:nvPr/>
        </p:nvSpPr>
        <p:spPr>
          <a:xfrm>
            <a:off x="8096967" y="3706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8F8132-E536-9BCE-3F60-F7C67BD56522}"/>
              </a:ext>
            </a:extLst>
          </p:cNvPr>
          <p:cNvSpPr txBox="1"/>
          <p:nvPr/>
        </p:nvSpPr>
        <p:spPr>
          <a:xfrm>
            <a:off x="9049710" y="37067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71C464-7552-0C76-49A8-F002C61F77DE}"/>
              </a:ext>
            </a:extLst>
          </p:cNvPr>
          <p:cNvSpPr txBox="1"/>
          <p:nvPr/>
        </p:nvSpPr>
        <p:spPr>
          <a:xfrm>
            <a:off x="10052606" y="37067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359BAC-6181-7214-0719-87733BEC7BD1}"/>
              </a:ext>
            </a:extLst>
          </p:cNvPr>
          <p:cNvSpPr txBox="1"/>
          <p:nvPr/>
        </p:nvSpPr>
        <p:spPr>
          <a:xfrm>
            <a:off x="5014969" y="370678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185EA9-0476-B277-F2E7-96F60EEDC3D4}"/>
              </a:ext>
            </a:extLst>
          </p:cNvPr>
          <p:cNvSpPr txBox="1"/>
          <p:nvPr/>
        </p:nvSpPr>
        <p:spPr>
          <a:xfrm>
            <a:off x="9374727" y="4647006"/>
            <a:ext cx="8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75F2930-5DA3-6D19-E91B-00DE5A3856FC}"/>
              </a:ext>
            </a:extLst>
          </p:cNvPr>
          <p:cNvCxnSpPr/>
          <p:nvPr/>
        </p:nvCxnSpPr>
        <p:spPr>
          <a:xfrm>
            <a:off x="9780608" y="3706788"/>
            <a:ext cx="0" cy="924261"/>
          </a:xfrm>
          <a:prstGeom prst="straightConnector1">
            <a:avLst/>
          </a:prstGeom>
          <a:ln>
            <a:headEnd type="diamond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24CD368-1DCF-ABD7-61FC-41262B44AD4B}"/>
              </a:ext>
            </a:extLst>
          </p:cNvPr>
          <p:cNvSpPr txBox="1"/>
          <p:nvPr/>
        </p:nvSpPr>
        <p:spPr>
          <a:xfrm flipH="1">
            <a:off x="906683" y="1678245"/>
            <a:ext cx="10019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个点把实数域分隔成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N+1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段，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是随机生成的实数，问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落在哪一段上？定义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array[i-1]&lt;target&lt;=array[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为落在第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条线段上。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CC7FD4-6D0B-127A-1E9F-79D9EBB60BCD}"/>
              </a:ext>
            </a:extLst>
          </p:cNvPr>
          <p:cNvSpPr txBox="1"/>
          <p:nvPr/>
        </p:nvSpPr>
        <p:spPr>
          <a:xfrm>
            <a:off x="2079577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71CC22-9912-AE34-6FBB-CDF19ACDEAC6}"/>
              </a:ext>
            </a:extLst>
          </p:cNvPr>
          <p:cNvSpPr txBox="1"/>
          <p:nvPr/>
        </p:nvSpPr>
        <p:spPr>
          <a:xfrm>
            <a:off x="3082478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65E651-A3C5-38CA-C0A8-39FE4A415053}"/>
              </a:ext>
            </a:extLst>
          </p:cNvPr>
          <p:cNvSpPr txBox="1"/>
          <p:nvPr/>
        </p:nvSpPr>
        <p:spPr>
          <a:xfrm>
            <a:off x="408537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0F0EB4-337D-3111-670F-3B77B257EC78}"/>
              </a:ext>
            </a:extLst>
          </p:cNvPr>
          <p:cNvSpPr txBox="1"/>
          <p:nvPr/>
        </p:nvSpPr>
        <p:spPr>
          <a:xfrm>
            <a:off x="609117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605FB8-31E7-6C09-DC10-77A0385A2AEF}"/>
              </a:ext>
            </a:extLst>
          </p:cNvPr>
          <p:cNvSpPr txBox="1"/>
          <p:nvPr/>
        </p:nvSpPr>
        <p:spPr>
          <a:xfrm>
            <a:off x="7094069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81E47AA-0422-683E-1148-7CAFA8B753AB}"/>
              </a:ext>
            </a:extLst>
          </p:cNvPr>
          <p:cNvSpPr txBox="1"/>
          <p:nvPr/>
        </p:nvSpPr>
        <p:spPr>
          <a:xfrm>
            <a:off x="810082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8009F4-CE61-C48A-59F6-BDB55787F57D}"/>
              </a:ext>
            </a:extLst>
          </p:cNvPr>
          <p:cNvSpPr txBox="1"/>
          <p:nvPr/>
        </p:nvSpPr>
        <p:spPr>
          <a:xfrm>
            <a:off x="9099864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6BBBDC-205C-26EE-5214-6F7BBB98C762}"/>
              </a:ext>
            </a:extLst>
          </p:cNvPr>
          <p:cNvSpPr txBox="1"/>
          <p:nvPr/>
        </p:nvSpPr>
        <p:spPr>
          <a:xfrm>
            <a:off x="10110478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9D4506-58D7-CD8D-0FC5-8400679EF855}"/>
              </a:ext>
            </a:extLst>
          </p:cNvPr>
          <p:cNvSpPr txBox="1"/>
          <p:nvPr/>
        </p:nvSpPr>
        <p:spPr>
          <a:xfrm>
            <a:off x="508441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8AE562-6FD3-8244-F94E-8C036976096D}"/>
              </a:ext>
            </a:extLst>
          </p:cNvPr>
          <p:cNvSpPr txBox="1"/>
          <p:nvPr/>
        </p:nvSpPr>
        <p:spPr>
          <a:xfrm>
            <a:off x="1840922" y="2653716"/>
            <a:ext cx="78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70A7CC-0033-5989-0FB6-FC04CA835D88}"/>
              </a:ext>
            </a:extLst>
          </p:cNvPr>
          <p:cNvSpPr txBox="1"/>
          <p:nvPr/>
        </p:nvSpPr>
        <p:spPr>
          <a:xfrm>
            <a:off x="5790965" y="2653716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9F46264-D0CC-616E-FD32-78F22C672B4E}"/>
              </a:ext>
            </a:extLst>
          </p:cNvPr>
          <p:cNvSpPr txBox="1"/>
          <p:nvPr/>
        </p:nvSpPr>
        <p:spPr>
          <a:xfrm>
            <a:off x="9967730" y="265371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6AE0CC-56F7-F629-7654-03F452AF0C8A}"/>
              </a:ext>
            </a:extLst>
          </p:cNvPr>
          <p:cNvSpPr txBox="1"/>
          <p:nvPr/>
        </p:nvSpPr>
        <p:spPr>
          <a:xfrm>
            <a:off x="869963" y="3632083"/>
            <a:ext cx="7903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C339E4-541B-06EA-0915-EB2EE7FF0809}"/>
              </a:ext>
            </a:extLst>
          </p:cNvPr>
          <p:cNvSpPr txBox="1"/>
          <p:nvPr/>
        </p:nvSpPr>
        <p:spPr>
          <a:xfrm>
            <a:off x="869963" y="2971696"/>
            <a:ext cx="8304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41064EE-943B-7477-238B-7296723A043F}"/>
              </a:ext>
            </a:extLst>
          </p:cNvPr>
          <p:cNvGrpSpPr/>
          <p:nvPr/>
        </p:nvGrpSpPr>
        <p:grpSpPr>
          <a:xfrm>
            <a:off x="3243797" y="3156361"/>
            <a:ext cx="1004109" cy="550427"/>
            <a:chOff x="3243797" y="3156361"/>
            <a:chExt cx="1004109" cy="550427"/>
          </a:xfrm>
        </p:grpSpPr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899C2432-0CA5-169A-5568-6EFEF03945C3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 flipV="1">
              <a:off x="3690129" y="3156361"/>
              <a:ext cx="395246" cy="452383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32FDE3B-8FEF-03DF-379D-132829907C86}"/>
                </a:ext>
              </a:extLst>
            </p:cNvPr>
            <p:cNvSpPr/>
            <p:nvPr/>
          </p:nvSpPr>
          <p:spPr>
            <a:xfrm>
              <a:off x="3243797" y="3608745"/>
              <a:ext cx="1004109" cy="9804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54BB14C-3BA9-E6D7-C102-4B511ADEC574}"/>
              </a:ext>
            </a:extLst>
          </p:cNvPr>
          <p:cNvSpPr txBox="1"/>
          <p:nvPr/>
        </p:nvSpPr>
        <p:spPr>
          <a:xfrm>
            <a:off x="4173648" y="4392686"/>
            <a:ext cx="60979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    middle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(begin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end)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[middle]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target {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middle - 1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[middle]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target {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middle + 1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middle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C59EB09-3CAC-1F4C-6C27-78BE4165FA35}"/>
              </a:ext>
            </a:extLst>
          </p:cNvPr>
          <p:cNvSpPr txBox="1"/>
          <p:nvPr/>
        </p:nvSpPr>
        <p:spPr>
          <a:xfrm>
            <a:off x="627908" y="4348759"/>
            <a:ext cx="60979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target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[begin] {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begin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target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[end] {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end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begin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end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end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112528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B1F82-F47F-A989-CDC1-0A9E9B0D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布隆过滤器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7E5560-7039-75BC-C758-A5033F7D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9646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布隆过滤器</a:t>
            </a:r>
            <a:r>
              <a:rPr lang="en-US" altLang="zh-CN" dirty="0"/>
              <a:t>(</a:t>
            </a:r>
            <a:r>
              <a:rPr lang="en-US" altLang="zh-CN" dirty="0" err="1"/>
              <a:t>BloomFilter</a:t>
            </a:r>
            <a:r>
              <a:rPr lang="en-US" altLang="zh-CN" dirty="0"/>
              <a:t>)</a:t>
            </a:r>
            <a:r>
              <a:rPr lang="zh-CN" altLang="en-US" dirty="0"/>
              <a:t>以少量的内存开销判断海量的元素是否已存在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底层是一个</a:t>
            </a:r>
            <a:r>
              <a:rPr lang="en-US" altLang="zh-CN" dirty="0"/>
              <a:t>bit</a:t>
            </a:r>
            <a:r>
              <a:rPr lang="zh-CN" altLang="en-US" dirty="0"/>
              <a:t>数组，初始全为</a:t>
            </a:r>
            <a:r>
              <a:rPr lang="en-US" altLang="zh-CN" dirty="0"/>
              <a:t>0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对于一个元素</a:t>
            </a:r>
            <a:r>
              <a:rPr lang="en-US" altLang="zh-CN" dirty="0"/>
              <a:t>key</a:t>
            </a:r>
            <a:r>
              <a:rPr lang="zh-CN" altLang="en-US" dirty="0"/>
              <a:t>经过</a:t>
            </a:r>
            <a:r>
              <a:rPr lang="en-US" altLang="zh-CN" dirty="0"/>
              <a:t>hash</a:t>
            </a:r>
            <a:r>
              <a:rPr lang="zh-CN" altLang="en-US" dirty="0"/>
              <a:t>后对数组长度取模，把数组对应位置置为</a:t>
            </a:r>
            <a:r>
              <a:rPr lang="en-US" altLang="zh-CN" dirty="0"/>
              <a:t>1</a:t>
            </a:r>
            <a:r>
              <a:rPr lang="zh-CN" altLang="en-US" dirty="0"/>
              <a:t>。准备</a:t>
            </a:r>
            <a:r>
              <a:rPr lang="en-US" altLang="zh-CN" dirty="0"/>
              <a:t>N</a:t>
            </a:r>
            <a:r>
              <a:rPr lang="zh-CN" altLang="en-US" dirty="0"/>
              <a:t>个不同的</a:t>
            </a:r>
            <a:r>
              <a:rPr lang="en-US" altLang="zh-CN" dirty="0"/>
              <a:t>hash</a:t>
            </a:r>
            <a:r>
              <a:rPr lang="zh-CN" altLang="en-US" dirty="0"/>
              <a:t>函数，上述过程重复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判断一个元素是否存在于布隆过滤器中，只需要看一下数组中相应的</a:t>
            </a:r>
            <a:r>
              <a:rPr lang="en-US" altLang="zh-CN" dirty="0"/>
              <a:t>N</a:t>
            </a:r>
            <a:r>
              <a:rPr lang="zh-CN" altLang="en-US" dirty="0"/>
              <a:t>个位置是否全为</a:t>
            </a:r>
            <a:r>
              <a:rPr lang="en-US" altLang="zh-CN" dirty="0"/>
              <a:t>1</a:t>
            </a:r>
            <a:r>
              <a:rPr lang="zh-CN" altLang="en-US" dirty="0"/>
              <a:t>。如果不全为</a:t>
            </a:r>
            <a:r>
              <a:rPr lang="en-US" altLang="zh-CN" dirty="0"/>
              <a:t>1</a:t>
            </a:r>
            <a:r>
              <a:rPr lang="zh-CN" altLang="en-US" dirty="0"/>
              <a:t>，则元素肯定不存在；如果全为</a:t>
            </a:r>
            <a:r>
              <a:rPr lang="en-US" altLang="zh-CN" dirty="0"/>
              <a:t>1</a:t>
            </a:r>
            <a:r>
              <a:rPr lang="zh-CN" altLang="en-US" dirty="0"/>
              <a:t>，则有接近</a:t>
            </a:r>
            <a:r>
              <a:rPr lang="en-US" altLang="zh-CN" dirty="0"/>
              <a:t>100%</a:t>
            </a:r>
            <a:r>
              <a:rPr lang="zh-CN" altLang="en-US" dirty="0"/>
              <a:t>的概率存在（不同的元素可能会命中相同的</a:t>
            </a:r>
            <a:r>
              <a:rPr lang="en-US" altLang="zh-CN" dirty="0"/>
              <a:t>N</a:t>
            </a:r>
            <a:r>
              <a:rPr lang="zh-CN" altLang="en-US" dirty="0"/>
              <a:t>个位置，导致误判）。仅当判为元素存在时可能会误判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底层数组越大，误判概率越低，消耗更多的存在空间；哈希函数越多，误判概率越低，消耗更多的计算资源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编程实现难点：</a:t>
            </a:r>
            <a:r>
              <a:rPr lang="en-US" altLang="zh-CN" dirty="0"/>
              <a:t>bit</a:t>
            </a:r>
            <a:r>
              <a:rPr lang="zh-CN" altLang="en-US" dirty="0"/>
              <a:t>数组的表示</a:t>
            </a:r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CC24DCB-119C-5963-CB23-02D701C75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08961"/>
              </p:ext>
            </p:extLst>
          </p:nvPr>
        </p:nvGraphicFramePr>
        <p:xfrm>
          <a:off x="7897455" y="5162094"/>
          <a:ext cx="337351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351">
                  <a:extLst>
                    <a:ext uri="{9D8B030D-6E8A-4147-A177-3AD203B41FA5}">
                      <a16:colId xmlns:a16="http://schemas.microsoft.com/office/drawing/2014/main" val="1274289717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270955536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841025700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528807491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041632444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219184011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1356713752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4006260833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4015059650"/>
                    </a:ext>
                  </a:extLst>
                </a:gridCol>
                <a:gridCol w="337351">
                  <a:extLst>
                    <a:ext uri="{9D8B030D-6E8A-4147-A177-3AD203B41FA5}">
                      <a16:colId xmlns:a16="http://schemas.microsoft.com/office/drawing/2014/main" val="2515623933"/>
                    </a:ext>
                  </a:extLst>
                </a:gridCol>
              </a:tblGrid>
              <a:tr h="23244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76212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rgbClr val="F76212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8455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1612E85-00AD-8B9E-0759-D1BA84437326}"/>
              </a:ext>
            </a:extLst>
          </p:cNvPr>
          <p:cNvSpPr txBox="1"/>
          <p:nvPr/>
        </p:nvSpPr>
        <p:spPr>
          <a:xfrm>
            <a:off x="8073093" y="2553352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0AC0F2-62D6-12C7-8850-3DB3FC7975EB}"/>
              </a:ext>
            </a:extLst>
          </p:cNvPr>
          <p:cNvSpPr txBox="1"/>
          <p:nvPr/>
        </p:nvSpPr>
        <p:spPr>
          <a:xfrm>
            <a:off x="10123631" y="2553352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D959198-1F25-C24B-741D-5626BAB01EEB}"/>
              </a:ext>
            </a:extLst>
          </p:cNvPr>
          <p:cNvCxnSpPr>
            <a:stCxn id="5" idx="2"/>
          </p:cNvCxnSpPr>
          <p:nvPr/>
        </p:nvCxnSpPr>
        <p:spPr>
          <a:xfrm flipH="1">
            <a:off x="8376448" y="2922684"/>
            <a:ext cx="36065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AB98370-9B2F-65DB-0FD8-741BAAD5825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412513" y="2922684"/>
            <a:ext cx="99150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CADB8D7-35B4-7E3B-FFAE-A75829D598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412513" y="2922684"/>
            <a:ext cx="2343109" cy="2239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E450D5D-E412-1126-DD34-9CC678A67593}"/>
              </a:ext>
            </a:extLst>
          </p:cNvPr>
          <p:cNvSpPr txBox="1"/>
          <p:nvPr/>
        </p:nvSpPr>
        <p:spPr>
          <a:xfrm>
            <a:off x="7750578" y="4235710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hash1(key1)%10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9B958-2E1E-B296-5AF9-878D7CB2CA61}"/>
              </a:ext>
            </a:extLst>
          </p:cNvPr>
          <p:cNvSpPr txBox="1"/>
          <p:nvPr/>
        </p:nvSpPr>
        <p:spPr>
          <a:xfrm>
            <a:off x="8606137" y="4542096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hash2(key1)%10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4DB481-F21D-9E9B-E505-D6F75CB882C6}"/>
              </a:ext>
            </a:extLst>
          </p:cNvPr>
          <p:cNvSpPr txBox="1"/>
          <p:nvPr/>
        </p:nvSpPr>
        <p:spPr>
          <a:xfrm>
            <a:off x="9005080" y="3734612"/>
            <a:ext cx="11576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hash3(key1)%10</a:t>
            </a:r>
            <a:endParaRPr lang="zh-CN" altLang="en-US" sz="1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EE8F495-7A1A-A44F-DFA4-2F479FE49EE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073093" y="2922684"/>
            <a:ext cx="2389958" cy="2239410"/>
          </a:xfrm>
          <a:prstGeom prst="straightConnector1">
            <a:avLst/>
          </a:prstGeom>
          <a:ln>
            <a:solidFill>
              <a:srgbClr val="F7621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3B6D955-EC50-4897-BCD2-442CD579402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404022" y="2922684"/>
            <a:ext cx="1059029" cy="2239410"/>
          </a:xfrm>
          <a:prstGeom prst="straightConnector1">
            <a:avLst/>
          </a:prstGeom>
          <a:ln>
            <a:solidFill>
              <a:srgbClr val="F7621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F5C7DEE-B16A-9DB6-CC82-211FA95615C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415915" y="2922684"/>
            <a:ext cx="47136" cy="2239410"/>
          </a:xfrm>
          <a:prstGeom prst="straightConnector1">
            <a:avLst/>
          </a:prstGeom>
          <a:ln>
            <a:solidFill>
              <a:srgbClr val="F7621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3B6F730-0A12-610C-A358-AC5BA7A183F3}"/>
              </a:ext>
            </a:extLst>
          </p:cNvPr>
          <p:cNvSpPr txBox="1"/>
          <p:nvPr/>
        </p:nvSpPr>
        <p:spPr>
          <a:xfrm>
            <a:off x="7868550" y="5538691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1    2     3              …  …                 10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30E2B0-EF4D-D332-0E0D-99F14AECE7F5}"/>
              </a:ext>
            </a:extLst>
          </p:cNvPr>
          <p:cNvSpPr txBox="1"/>
          <p:nvPr/>
        </p:nvSpPr>
        <p:spPr>
          <a:xfrm>
            <a:off x="8829443" y="2024972"/>
            <a:ext cx="150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BloomFilter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220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0A784-723B-697B-585C-5CBE657E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布隆过滤器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B6291F36-437A-643C-0113-1BF76F63D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966314"/>
              </p:ext>
            </p:extLst>
          </p:nvPr>
        </p:nvGraphicFramePr>
        <p:xfrm>
          <a:off x="2626168" y="2336263"/>
          <a:ext cx="346983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729">
                  <a:extLst>
                    <a:ext uri="{9D8B030D-6E8A-4147-A177-3AD203B41FA5}">
                      <a16:colId xmlns:a16="http://schemas.microsoft.com/office/drawing/2014/main" val="352907017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321379439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49308388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01028102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90212116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746921403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537720446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46369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1514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1BA3206-C872-7C47-61F4-00D5AC6E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77817"/>
              </p:ext>
            </p:extLst>
          </p:nvPr>
        </p:nvGraphicFramePr>
        <p:xfrm>
          <a:off x="2626168" y="1965979"/>
          <a:ext cx="346983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729">
                  <a:extLst>
                    <a:ext uri="{9D8B030D-6E8A-4147-A177-3AD203B41FA5}">
                      <a16:colId xmlns:a16="http://schemas.microsoft.com/office/drawing/2014/main" val="352907017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321379439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49308388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01028102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90212116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746921403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537720446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46369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0371514"/>
                  </a:ext>
                </a:extLst>
              </a:tr>
            </a:tbl>
          </a:graphicData>
        </a:graphic>
      </p:graphicFrame>
      <p:graphicFrame>
        <p:nvGraphicFramePr>
          <p:cNvPr id="10" name="表格 8">
            <a:extLst>
              <a:ext uri="{FF2B5EF4-FFF2-40B4-BE49-F238E27FC236}">
                <a16:creationId xmlns:a16="http://schemas.microsoft.com/office/drawing/2014/main" id="{7EEFB43D-3388-B189-3347-F5C3F1232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11080"/>
              </p:ext>
            </p:extLst>
          </p:nvPr>
        </p:nvGraphicFramePr>
        <p:xfrm>
          <a:off x="6405302" y="2336263"/>
          <a:ext cx="346983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729">
                  <a:extLst>
                    <a:ext uri="{9D8B030D-6E8A-4147-A177-3AD203B41FA5}">
                      <a16:colId xmlns:a16="http://schemas.microsoft.com/office/drawing/2014/main" val="352907017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321379439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49308388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01028102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90212116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746921403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537720446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46369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1514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7A82EDB-1404-76DA-FFCF-63A661E21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82958"/>
              </p:ext>
            </p:extLst>
          </p:nvPr>
        </p:nvGraphicFramePr>
        <p:xfrm>
          <a:off x="6405302" y="1965979"/>
          <a:ext cx="346983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729">
                  <a:extLst>
                    <a:ext uri="{9D8B030D-6E8A-4147-A177-3AD203B41FA5}">
                      <a16:colId xmlns:a16="http://schemas.microsoft.com/office/drawing/2014/main" val="352907017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321379439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49308388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01028102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90212116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746921403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537720446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46369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037151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96B783D-AE55-50CA-4460-FBE3C073F78D}"/>
              </a:ext>
            </a:extLst>
          </p:cNvPr>
          <p:cNvSpPr txBox="1"/>
          <p:nvPr/>
        </p:nvSpPr>
        <p:spPr>
          <a:xfrm>
            <a:off x="1342663" y="196693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 index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893855-E992-ABE3-ED73-997C50983E12}"/>
              </a:ext>
            </a:extLst>
          </p:cNvPr>
          <p:cNvSpPr txBox="1"/>
          <p:nvPr/>
        </p:nvSpPr>
        <p:spPr>
          <a:xfrm>
            <a:off x="1342662" y="2744364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byte index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D2A502-BDE7-D4B5-746F-8DDA08BFECAC}"/>
              </a:ext>
            </a:extLst>
          </p:cNvPr>
          <p:cNvSpPr txBox="1"/>
          <p:nvPr/>
        </p:nvSpPr>
        <p:spPr>
          <a:xfrm>
            <a:off x="2675681" y="27443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71918-CB7A-3CAC-B8C8-0D85C7B21B94}"/>
              </a:ext>
            </a:extLst>
          </p:cNvPr>
          <p:cNvSpPr txBox="1"/>
          <p:nvPr/>
        </p:nvSpPr>
        <p:spPr>
          <a:xfrm>
            <a:off x="6442436" y="27443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6" name="表格 8">
            <a:extLst>
              <a:ext uri="{FF2B5EF4-FFF2-40B4-BE49-F238E27FC236}">
                <a16:creationId xmlns:a16="http://schemas.microsoft.com/office/drawing/2014/main" id="{AD00FC50-A733-07E2-83DD-F330A07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25302"/>
              </p:ext>
            </p:extLst>
          </p:nvPr>
        </p:nvGraphicFramePr>
        <p:xfrm>
          <a:off x="6405302" y="3558885"/>
          <a:ext cx="346983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729">
                  <a:extLst>
                    <a:ext uri="{9D8B030D-6E8A-4147-A177-3AD203B41FA5}">
                      <a16:colId xmlns:a16="http://schemas.microsoft.com/office/drawing/2014/main" val="352907017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321379439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49308388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010281025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902121164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2746921403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1537720446"/>
                    </a:ext>
                  </a:extLst>
                </a:gridCol>
                <a:gridCol w="433729">
                  <a:extLst>
                    <a:ext uri="{9D8B030D-6E8A-4147-A177-3AD203B41FA5}">
                      <a16:colId xmlns:a16="http://schemas.microsoft.com/office/drawing/2014/main" val="46369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1514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0DEA24-0140-DA25-E7D1-1FDFB8A715E5}"/>
              </a:ext>
            </a:extLst>
          </p:cNvPr>
          <p:cNvGrpSpPr/>
          <p:nvPr/>
        </p:nvGrpSpPr>
        <p:grpSpPr>
          <a:xfrm>
            <a:off x="1103452" y="3928217"/>
            <a:ext cx="5031130" cy="923330"/>
            <a:chOff x="1342662" y="4150898"/>
            <a:chExt cx="5031130" cy="92333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72DA350-8CF4-EF27-15A8-98B2DB28E359}"/>
                </a:ext>
              </a:extLst>
            </p:cNvPr>
            <p:cNvSpPr txBox="1"/>
            <p:nvPr/>
          </p:nvSpPr>
          <p:spPr>
            <a:xfrm>
              <a:off x="1342662" y="4150898"/>
              <a:ext cx="329553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uint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index /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uint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index %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uint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&lt;&lt; b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6ADF1C1-E93A-6B0D-7635-1545751F7918}"/>
                </a:ext>
              </a:extLst>
            </p:cNvPr>
            <p:cNvSpPr txBox="1"/>
            <p:nvPr/>
          </p:nvSpPr>
          <p:spPr>
            <a:xfrm>
              <a:off x="4638194" y="4150898"/>
              <a:ext cx="17355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1</a:t>
              </a:r>
            </a:p>
            <a:p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4</a:t>
              </a:r>
            </a:p>
            <a:p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&lt;&lt; 4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ED4DF44-3B29-ED59-FD33-D8E2E34CDD1A}"/>
              </a:ext>
            </a:extLst>
          </p:cNvPr>
          <p:cNvSpPr txBox="1"/>
          <p:nvPr/>
        </p:nvSpPr>
        <p:spPr>
          <a:xfrm>
            <a:off x="9931076" y="3558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1493A4-A915-711F-2BFE-9135E3EF28F9}"/>
              </a:ext>
            </a:extLst>
          </p:cNvPr>
          <p:cNvSpPr txBox="1"/>
          <p:nvPr/>
        </p:nvSpPr>
        <p:spPr>
          <a:xfrm>
            <a:off x="9931076" y="233626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FF4A86-D8E5-7DAE-F865-7E8939060EF3}"/>
              </a:ext>
            </a:extLst>
          </p:cNvPr>
          <p:cNvSpPr txBox="1"/>
          <p:nvPr/>
        </p:nvSpPr>
        <p:spPr>
          <a:xfrm>
            <a:off x="6442436" y="4710236"/>
            <a:ext cx="39821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3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if x &amp; c==c </a:t>
            </a:r>
            <a:r>
              <a:rPr lang="zh-CN" altLang="en-US" sz="2000" dirty="0">
                <a:latin typeface="Consolas" panose="020B0609020204030204" pitchFamily="49" charset="0"/>
              </a:rPr>
              <a:t>判断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  <a:r>
              <a:rPr lang="zh-CN" altLang="en-US" dirty="0">
                <a:latin typeface="Consolas" panose="020B0609020204030204" pitchFamily="49" charset="0"/>
              </a:rPr>
              <a:t>的第</a:t>
            </a:r>
            <a:r>
              <a:rPr lang="en-US" altLang="zh-CN" dirty="0">
                <a:latin typeface="Consolas" panose="020B0609020204030204" pitchFamily="49" charset="0"/>
              </a:rPr>
              <a:t>4</a:t>
            </a:r>
            <a:r>
              <a:rPr lang="zh-CN" altLang="en-US" dirty="0">
                <a:latin typeface="Consolas" panose="020B0609020204030204" pitchFamily="49" charset="0"/>
              </a:rPr>
              <a:t>位是否为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x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|=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c</a:t>
            </a:r>
            <a:r>
              <a:rPr lang="zh-CN" altLang="en-US" dirty="0">
                <a:latin typeface="Consolas" panose="020B0609020204030204" pitchFamily="49" charset="0"/>
              </a:rPr>
              <a:t> 把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  <a:r>
              <a:rPr lang="zh-CN" altLang="en-US" dirty="0">
                <a:latin typeface="Consolas" panose="020B0609020204030204" pitchFamily="49" charset="0"/>
              </a:rPr>
              <a:t>的第</a:t>
            </a:r>
            <a:r>
              <a:rPr lang="en-US" altLang="zh-CN" dirty="0">
                <a:latin typeface="Consolas" panose="020B0609020204030204" pitchFamily="49" charset="0"/>
              </a:rPr>
              <a:t>4</a:t>
            </a:r>
            <a:r>
              <a:rPr lang="zh-CN" altLang="en-US" dirty="0">
                <a:latin typeface="Consolas" panose="020B0609020204030204" pitchFamily="49" charset="0"/>
              </a:rPr>
              <a:t>位置为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71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7CDCF-9067-8AEA-926B-131365130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负载均衡</a:t>
            </a:r>
          </a:p>
        </p:txBody>
      </p:sp>
    </p:spTree>
    <p:extLst>
      <p:ext uri="{BB962C8B-B14F-4D97-AF65-F5344CB8AC3E}">
        <p14:creationId xmlns:p14="http://schemas.microsoft.com/office/powerpoint/2010/main" val="3711204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68F0B-A8EC-6D7E-D20F-543E029E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负载均衡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0F45F-8C20-93E3-E67D-D5B27521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为避免单点故障以及分担压力，在生产环境中同一个服务会部署在多台服务器上。一次请求只命中一台服务器，如何保证各台服务器的负载是均衡的？</a:t>
            </a:r>
            <a:endParaRPr lang="en-US" altLang="zh-CN" dirty="0"/>
          </a:p>
          <a:p>
            <a:r>
              <a:rPr lang="zh-CN" altLang="en-US" dirty="0"/>
              <a:t>如果各台服务器的硬件资源相同，可以采用轮询法将请求逐一打给每台服务器。</a:t>
            </a:r>
            <a:endParaRPr lang="en-US" altLang="zh-CN" dirty="0"/>
          </a:p>
          <a:p>
            <a:r>
              <a:rPr lang="zh-CN" altLang="en-US" dirty="0"/>
              <a:t>如果服务器的硬件配置不同，需要按不同的比例给服务器分配请求。</a:t>
            </a:r>
          </a:p>
        </p:txBody>
      </p:sp>
    </p:spTree>
    <p:extLst>
      <p:ext uri="{BB962C8B-B14F-4D97-AF65-F5344CB8AC3E}">
        <p14:creationId xmlns:p14="http://schemas.microsoft.com/office/powerpoint/2010/main" val="3022734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1D232-C613-5038-4DCE-63BC109F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按指定比例采样</a:t>
            </a:r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651F897-5F0A-9BE5-D889-6C965E440F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362472"/>
              </p:ext>
            </p:extLst>
          </p:nvPr>
        </p:nvGraphicFramePr>
        <p:xfrm>
          <a:off x="2214974" y="2685702"/>
          <a:ext cx="776205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0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0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0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5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475B2E9-AD3B-97C7-0201-1EDC652DCCAD}"/>
              </a:ext>
            </a:extLst>
          </p:cNvPr>
          <p:cNvSpPr txBox="1"/>
          <p:nvPr/>
        </p:nvSpPr>
        <p:spPr>
          <a:xfrm>
            <a:off x="2850078" y="2287281"/>
            <a:ext cx="64152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1/2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F51B95-0021-5191-7F06-B38EE6211463}"/>
              </a:ext>
            </a:extLst>
          </p:cNvPr>
          <p:cNvSpPr txBox="1"/>
          <p:nvPr/>
        </p:nvSpPr>
        <p:spPr>
          <a:xfrm>
            <a:off x="4752901" y="2287281"/>
            <a:ext cx="64152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1/3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3C3684-9C1D-B12F-A6E1-6ABC08BA5DDC}"/>
              </a:ext>
            </a:extLst>
          </p:cNvPr>
          <p:cNvSpPr txBox="1"/>
          <p:nvPr/>
        </p:nvSpPr>
        <p:spPr>
          <a:xfrm>
            <a:off x="6655724" y="2287281"/>
            <a:ext cx="80983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1/12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B77CC1-F0CA-67C7-E709-CACB76D084F8}"/>
              </a:ext>
            </a:extLst>
          </p:cNvPr>
          <p:cNvSpPr txBox="1"/>
          <p:nvPr/>
        </p:nvSpPr>
        <p:spPr>
          <a:xfrm>
            <a:off x="8720449" y="2287281"/>
            <a:ext cx="80983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1/12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464C99-5408-36FE-CB9B-55AEF8739D83}"/>
              </a:ext>
            </a:extLst>
          </p:cNvPr>
          <p:cNvSpPr txBox="1"/>
          <p:nvPr/>
        </p:nvSpPr>
        <p:spPr>
          <a:xfrm>
            <a:off x="2044732" y="3063276"/>
            <a:ext cx="3529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D08AFF-7A30-9995-B2F6-4BA6450A1026}"/>
              </a:ext>
            </a:extLst>
          </p:cNvPr>
          <p:cNvSpPr txBox="1"/>
          <p:nvPr/>
        </p:nvSpPr>
        <p:spPr>
          <a:xfrm>
            <a:off x="7570134" y="3051400"/>
            <a:ext cx="97815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11/12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B3CE81-5A04-8B41-C7DB-E6A73E02AE21}"/>
              </a:ext>
            </a:extLst>
          </p:cNvPr>
          <p:cNvSpPr txBox="1"/>
          <p:nvPr/>
        </p:nvSpPr>
        <p:spPr>
          <a:xfrm>
            <a:off x="5786344" y="3067969"/>
            <a:ext cx="64152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5/6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1AF9F0-42FA-F346-57EA-528E77BA36FC}"/>
              </a:ext>
            </a:extLst>
          </p:cNvPr>
          <p:cNvSpPr txBox="1"/>
          <p:nvPr/>
        </p:nvSpPr>
        <p:spPr>
          <a:xfrm>
            <a:off x="3835455" y="3063963"/>
            <a:ext cx="64152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1/2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93E420-2DE1-F69F-4D85-2F7959ACFA2F}"/>
              </a:ext>
            </a:extLst>
          </p:cNvPr>
          <p:cNvSpPr txBox="1"/>
          <p:nvPr/>
        </p:nvSpPr>
        <p:spPr>
          <a:xfrm>
            <a:off x="9797143" y="3051401"/>
            <a:ext cx="3529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87AD7E89-FDF6-6C3C-9085-12E1AD61CF8A}"/>
              </a:ext>
            </a:extLst>
          </p:cNvPr>
          <p:cNvSpPr txBox="1"/>
          <p:nvPr/>
        </p:nvSpPr>
        <p:spPr>
          <a:xfrm>
            <a:off x="479423" y="4009421"/>
            <a:ext cx="10897138" cy="194553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生成</a:t>
            </a:r>
            <a:r>
              <a:rPr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U(0,1)</a:t>
            </a:r>
            <a:r>
              <a:rPr lang="zh-CN" altLang="en-US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上的随机数，位于哪个线段上就采样对应的事件</a:t>
            </a:r>
            <a:endParaRPr lang="en-US" altLang="zh-CN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构建线段，时间复杂度</a:t>
            </a:r>
            <a:r>
              <a:rPr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用二分查找随机数位于哪一段，时间复杂度</a:t>
            </a:r>
            <a:r>
              <a:rPr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O(</a:t>
            </a:r>
            <a:r>
              <a:rPr lang="en-US" altLang="zh-CN" sz="240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logN</a:t>
            </a:r>
            <a:r>
              <a:rPr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，采</a:t>
            </a:r>
            <a:r>
              <a:rPr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个样本则需要再乘以</a:t>
            </a:r>
            <a:r>
              <a:rPr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</a:t>
            </a:r>
            <a:endParaRPr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8178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68790-A675-1CF8-347B-FC65FA4F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Alias</a:t>
            </a:r>
            <a:r>
              <a:rPr lang="zh-CN" altLang="en-US" dirty="0"/>
              <a:t>采样</a:t>
            </a:r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7ADC9A7C-5574-45AE-8D5A-E43C7C099339}"/>
              </a:ext>
            </a:extLst>
          </p:cNvPr>
          <p:cNvSpPr txBox="1">
            <a:spLocks/>
          </p:cNvSpPr>
          <p:nvPr/>
        </p:nvSpPr>
        <p:spPr>
          <a:xfrm>
            <a:off x="479423" y="1985683"/>
            <a:ext cx="5042603" cy="452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spc="130" dirty="0"/>
              <a:t>1.</a:t>
            </a:r>
            <a:r>
              <a:rPr lang="zh-CN" altLang="en-US" sz="1800" spc="130" dirty="0"/>
              <a:t> 每个事件的概率乘以</a:t>
            </a:r>
            <a:r>
              <a:rPr lang="en-US" altLang="zh-CN" sz="1800" spc="130" dirty="0"/>
              <a:t>N</a:t>
            </a:r>
            <a:r>
              <a:rPr lang="zh-CN" altLang="en-US" sz="1800" spc="130" dirty="0"/>
              <a:t>，</a:t>
            </a:r>
            <a:r>
              <a:rPr lang="en-US" altLang="zh-CN" sz="1800" spc="130" dirty="0"/>
              <a:t>N</a:t>
            </a:r>
            <a:r>
              <a:rPr lang="zh-CN" altLang="en-US" sz="1800" spc="130" dirty="0"/>
              <a:t>是事件的个数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78AF3-EE4F-CC0C-1AA6-FAF6250922C1}"/>
              </a:ext>
            </a:extLst>
          </p:cNvPr>
          <p:cNvSpPr/>
          <p:nvPr/>
        </p:nvSpPr>
        <p:spPr>
          <a:xfrm>
            <a:off x="885050" y="2553196"/>
            <a:ext cx="878774" cy="16506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91056D-7002-4500-D750-5E44959AAB13}"/>
              </a:ext>
            </a:extLst>
          </p:cNvPr>
          <p:cNvSpPr/>
          <p:nvPr/>
        </p:nvSpPr>
        <p:spPr>
          <a:xfrm>
            <a:off x="1775699" y="3155576"/>
            <a:ext cx="878774" cy="10482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4/3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F4EA25-4973-4734-9CF9-59CB93773C26}"/>
              </a:ext>
            </a:extLst>
          </p:cNvPr>
          <p:cNvSpPr/>
          <p:nvPr/>
        </p:nvSpPr>
        <p:spPr>
          <a:xfrm>
            <a:off x="2650740" y="3666724"/>
            <a:ext cx="878774" cy="5371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B38263-5BE6-A991-F3E7-7E94BC5D5E27}"/>
              </a:ext>
            </a:extLst>
          </p:cNvPr>
          <p:cNvSpPr/>
          <p:nvPr/>
        </p:nvSpPr>
        <p:spPr>
          <a:xfrm>
            <a:off x="3517639" y="3666724"/>
            <a:ext cx="878774" cy="537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661E29-E365-3C5F-7E29-D0BF79FBB428}"/>
              </a:ext>
            </a:extLst>
          </p:cNvPr>
          <p:cNvSpPr/>
          <p:nvPr/>
        </p:nvSpPr>
        <p:spPr>
          <a:xfrm>
            <a:off x="6096000" y="1997559"/>
            <a:ext cx="5304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  <a:r>
              <a:rPr lang="zh-CN" altLang="en-US" kern="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将面积大于</a:t>
            </a:r>
            <a:r>
              <a:rPr lang="en-US" altLang="zh-CN" kern="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kern="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的事件多出的面积补充到面积小于</a:t>
            </a:r>
            <a:r>
              <a:rPr lang="en-US" altLang="zh-CN" kern="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kern="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对应的事件中，以确保每一个小方格的面积为</a:t>
            </a:r>
            <a:r>
              <a:rPr lang="en-US" altLang="zh-CN" kern="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kern="0" spc="13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，同时保证每一方格至多存储两个事件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B8D549-2610-84EC-85F1-3DB6AFCA5934}"/>
              </a:ext>
            </a:extLst>
          </p:cNvPr>
          <p:cNvSpPr/>
          <p:nvPr/>
        </p:nvSpPr>
        <p:spPr>
          <a:xfrm>
            <a:off x="6096000" y="3491346"/>
            <a:ext cx="878774" cy="8193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2/3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C62BCB-94D9-18D0-C9BE-C30106639FB6}"/>
              </a:ext>
            </a:extLst>
          </p:cNvPr>
          <p:cNvSpPr/>
          <p:nvPr/>
        </p:nvSpPr>
        <p:spPr>
          <a:xfrm>
            <a:off x="6986649" y="3262454"/>
            <a:ext cx="878774" cy="10482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7814F8-6F3E-C116-2C01-7AEF6C9E6B20}"/>
              </a:ext>
            </a:extLst>
          </p:cNvPr>
          <p:cNvSpPr/>
          <p:nvPr/>
        </p:nvSpPr>
        <p:spPr>
          <a:xfrm>
            <a:off x="7861690" y="3773602"/>
            <a:ext cx="878774" cy="5371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D9B12B-917C-454C-B5C9-4848F1574C90}"/>
              </a:ext>
            </a:extLst>
          </p:cNvPr>
          <p:cNvSpPr/>
          <p:nvPr/>
        </p:nvSpPr>
        <p:spPr>
          <a:xfrm>
            <a:off x="8728589" y="3773602"/>
            <a:ext cx="878774" cy="537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F91F4D-6C5C-92A8-C599-3EA329071FDF}"/>
              </a:ext>
            </a:extLst>
          </p:cNvPr>
          <p:cNvSpPr/>
          <p:nvPr/>
        </p:nvSpPr>
        <p:spPr>
          <a:xfrm>
            <a:off x="7853548" y="3262454"/>
            <a:ext cx="878774" cy="500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2/3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121914-8A98-E34D-3CE0-E482E8986DD5}"/>
              </a:ext>
            </a:extLst>
          </p:cNvPr>
          <p:cNvSpPr/>
          <p:nvPr/>
        </p:nvSpPr>
        <p:spPr>
          <a:xfrm>
            <a:off x="8738486" y="3262454"/>
            <a:ext cx="878774" cy="500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2/3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90B1FD-E921-A496-FAE0-8BA08CDE8D53}"/>
              </a:ext>
            </a:extLst>
          </p:cNvPr>
          <p:cNvSpPr/>
          <p:nvPr/>
        </p:nvSpPr>
        <p:spPr>
          <a:xfrm>
            <a:off x="6104793" y="3262453"/>
            <a:ext cx="878774" cy="2328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1/3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2CA88D7-994A-8E2A-3056-BF64173C7696}"/>
              </a:ext>
            </a:extLst>
          </p:cNvPr>
          <p:cNvSpPr txBox="1"/>
          <p:nvPr/>
        </p:nvSpPr>
        <p:spPr>
          <a:xfrm>
            <a:off x="6096000" y="4631250"/>
            <a:ext cx="5042603" cy="808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accept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[2/3,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1,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1/3,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1/3]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alias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[1,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-1,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0,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0]</a:t>
            </a:r>
            <a:endParaRPr lang="zh-CN" altLang="en-US" sz="18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内容占位符 5">
            <a:extLst>
              <a:ext uri="{FF2B5EF4-FFF2-40B4-BE49-F238E27FC236}">
                <a16:creationId xmlns:a16="http://schemas.microsoft.com/office/drawing/2014/main" id="{AFCF5AB0-D267-A713-D5BC-E6EB9EB7D60F}"/>
              </a:ext>
            </a:extLst>
          </p:cNvPr>
          <p:cNvSpPr txBox="1"/>
          <p:nvPr/>
        </p:nvSpPr>
        <p:spPr>
          <a:xfrm>
            <a:off x="9717633" y="3369228"/>
            <a:ext cx="1026678" cy="808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alias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accept</a:t>
            </a:r>
            <a:endParaRPr lang="zh-CN" altLang="en-US" sz="18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内容占位符 5">
            <a:extLst>
              <a:ext uri="{FF2B5EF4-FFF2-40B4-BE49-F238E27FC236}">
                <a16:creationId xmlns:a16="http://schemas.microsoft.com/office/drawing/2014/main" id="{6C08E4EC-2CE3-68DC-44A4-2A73E96EDD9A}"/>
              </a:ext>
            </a:extLst>
          </p:cNvPr>
          <p:cNvSpPr txBox="1"/>
          <p:nvPr/>
        </p:nvSpPr>
        <p:spPr>
          <a:xfrm>
            <a:off x="1174566" y="4300960"/>
            <a:ext cx="299741" cy="375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sz="18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795BD317-8994-4C36-5D39-E93CA835346C}"/>
              </a:ext>
            </a:extLst>
          </p:cNvPr>
          <p:cNvSpPr txBox="1"/>
          <p:nvPr/>
        </p:nvSpPr>
        <p:spPr>
          <a:xfrm>
            <a:off x="2061433" y="4300961"/>
            <a:ext cx="299741" cy="375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8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内容占位符 5">
            <a:extLst>
              <a:ext uri="{FF2B5EF4-FFF2-40B4-BE49-F238E27FC236}">
                <a16:creationId xmlns:a16="http://schemas.microsoft.com/office/drawing/2014/main" id="{264BD18A-5905-3322-3610-AAB4F413C307}"/>
              </a:ext>
            </a:extLst>
          </p:cNvPr>
          <p:cNvSpPr txBox="1"/>
          <p:nvPr/>
        </p:nvSpPr>
        <p:spPr>
          <a:xfrm>
            <a:off x="2940256" y="4306650"/>
            <a:ext cx="299741" cy="375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sz="18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内容占位符 5">
            <a:extLst>
              <a:ext uri="{FF2B5EF4-FFF2-40B4-BE49-F238E27FC236}">
                <a16:creationId xmlns:a16="http://schemas.microsoft.com/office/drawing/2014/main" id="{67289524-1450-B453-03B6-54AFB5DDB6FC}"/>
              </a:ext>
            </a:extLst>
          </p:cNvPr>
          <p:cNvSpPr txBox="1"/>
          <p:nvPr/>
        </p:nvSpPr>
        <p:spPr>
          <a:xfrm>
            <a:off x="3722784" y="4300962"/>
            <a:ext cx="299741" cy="375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sz="18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C67FE0AC-6A6A-549B-7CD2-9AEF1BDA3F74}"/>
              </a:ext>
            </a:extLst>
          </p:cNvPr>
          <p:cNvSpPr txBox="1"/>
          <p:nvPr/>
        </p:nvSpPr>
        <p:spPr>
          <a:xfrm>
            <a:off x="479423" y="4785243"/>
            <a:ext cx="5042603" cy="9852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生成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[0,N-1]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上的随机整数</a:t>
            </a:r>
            <a:r>
              <a:rPr lang="en-US" altLang="zh-CN" sz="180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，生成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U(0,1)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上的随机小数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f&lt;accept[</a:t>
            </a:r>
            <a:r>
              <a:rPr lang="en-US" altLang="zh-CN" sz="180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则采样</a:t>
            </a:r>
            <a:r>
              <a:rPr lang="en-US" altLang="zh-CN" sz="180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，否则采样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alias[</a:t>
            </a:r>
            <a:r>
              <a:rPr lang="en-US" altLang="zh-CN" sz="1800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endParaRPr lang="zh-CN" altLang="en-US" sz="18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24" name="表格 4">
            <a:extLst>
              <a:ext uri="{FF2B5EF4-FFF2-40B4-BE49-F238E27FC236}">
                <a16:creationId xmlns:a16="http://schemas.microsoft.com/office/drawing/2014/main" id="{A2EF4CB7-CEB2-0349-5847-E2AF4990E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99801"/>
              </p:ext>
            </p:extLst>
          </p:nvPr>
        </p:nvGraphicFramePr>
        <p:xfrm>
          <a:off x="8902367" y="5279425"/>
          <a:ext cx="7599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表格 4">
            <a:extLst>
              <a:ext uri="{FF2B5EF4-FFF2-40B4-BE49-F238E27FC236}">
                <a16:creationId xmlns:a16="http://schemas.microsoft.com/office/drawing/2014/main" id="{FEB60853-6389-08BA-C611-5EA7C0F29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260675"/>
              </p:ext>
            </p:extLst>
          </p:nvPr>
        </p:nvGraphicFramePr>
        <p:xfrm>
          <a:off x="10272982" y="5281702"/>
          <a:ext cx="7599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F3FFDA10-3068-4899-5F71-0818773571C2}"/>
              </a:ext>
            </a:extLst>
          </p:cNvPr>
          <p:cNvSpPr txBox="1"/>
          <p:nvPr/>
        </p:nvSpPr>
        <p:spPr>
          <a:xfrm>
            <a:off x="8661824" y="6075835"/>
            <a:ext cx="13174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large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stack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1A25B46-F0F4-5CB3-D4D2-28051A05F035}"/>
              </a:ext>
            </a:extLst>
          </p:cNvPr>
          <p:cNvSpPr txBox="1"/>
          <p:nvPr/>
        </p:nvSpPr>
        <p:spPr>
          <a:xfrm>
            <a:off x="10036797" y="6075835"/>
            <a:ext cx="13635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small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stack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9513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A0E29-F125-4191-2D21-001034A3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最小并发度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680BD-C204-7229-8F6F-DDCC124A1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即使硬件配置相同，各服务器的负载也可能差别很大。最小并发度直接根据负载来选择服务器</a:t>
            </a:r>
            <a:endParaRPr lang="en-US" altLang="zh-CN" dirty="0"/>
          </a:p>
          <a:p>
            <a:r>
              <a:rPr lang="zh-CN" altLang="en-US" dirty="0"/>
              <a:t>服务器负载高时，阻塞的请求会变多，即它上面的并发请求会变高。最小并发度算法就是选择并发度最小的服务器进行调用</a:t>
            </a:r>
            <a:endParaRPr lang="en-US" altLang="zh-CN" dirty="0"/>
          </a:p>
          <a:p>
            <a:r>
              <a:rPr lang="zh-CN" altLang="en-US" dirty="0"/>
              <a:t>当请求量很少时，每台服务器上阻塞的请求数都为</a:t>
            </a:r>
            <a:r>
              <a:rPr lang="en-US" altLang="zh-CN" dirty="0"/>
              <a:t>0</a:t>
            </a:r>
            <a:r>
              <a:rPr lang="zh-CN" altLang="en-US" dirty="0"/>
              <a:t>，所有请求都会命中第一台服务器。所以在遍历服务器的时候不能每次都从同一台开始，而应该随机地选择遍历开始的起点</a:t>
            </a:r>
          </a:p>
        </p:txBody>
      </p:sp>
    </p:spTree>
    <p:extLst>
      <p:ext uri="{BB962C8B-B14F-4D97-AF65-F5344CB8AC3E}">
        <p14:creationId xmlns:p14="http://schemas.microsoft.com/office/powerpoint/2010/main" val="1394557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21DB1-DFE9-1F6D-31FC-9CD6DA1129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高并发限流算法</a:t>
            </a:r>
          </a:p>
        </p:txBody>
      </p:sp>
    </p:spTree>
    <p:extLst>
      <p:ext uri="{BB962C8B-B14F-4D97-AF65-F5344CB8AC3E}">
        <p14:creationId xmlns:p14="http://schemas.microsoft.com/office/powerpoint/2010/main" val="20770739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3E3E9-6238-78F5-1AC5-3F948020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基于令牌桶的限流算法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35A0AF37-7214-BD76-C194-6370C52E1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2984"/>
                <a:ext cx="10515600" cy="1931800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每秒钟向桶内放入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/>
                  <a:t>个令牌，即每隔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dirty="0"/>
                  <a:t>秒放一个令牌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桶的最大容量是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dirty="0"/>
                  <a:t>，桶满后试图再放入的令牌会被丢弃掉</a:t>
                </a:r>
                <a:endParaRPr lang="en-US" altLang="zh-CN" dirty="0"/>
              </a:p>
              <a:p>
                <a:r>
                  <a:rPr lang="zh-CN" altLang="en-US" dirty="0"/>
                  <a:t>当有人请求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令牌时，如果桶中的令牌数小于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则请求方阻塞或直接放弃，否则顺利从桶中取走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令牌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35A0AF37-7214-BD76-C194-6370C52E1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2984"/>
                <a:ext cx="10515600" cy="1931800"/>
              </a:xfrm>
              <a:blipFill>
                <a:blip r:embed="rId2"/>
                <a:stretch>
                  <a:fillRect l="-928" t="-5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卷形: 水平 4">
            <a:extLst>
              <a:ext uri="{FF2B5EF4-FFF2-40B4-BE49-F238E27FC236}">
                <a16:creationId xmlns:a16="http://schemas.microsoft.com/office/drawing/2014/main" id="{1B79F1C6-E02E-41B3-D81D-BE710A6CE87F}"/>
              </a:ext>
            </a:extLst>
          </p:cNvPr>
          <p:cNvSpPr/>
          <p:nvPr/>
        </p:nvSpPr>
        <p:spPr>
          <a:xfrm>
            <a:off x="1843441" y="4528076"/>
            <a:ext cx="8505118" cy="1033272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令牌桶的实现：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Java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BlockingQueue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577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199CE-67F4-3CA9-B396-0CABCAD4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基于令牌桶的限流算法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A7D277-7D69-85BD-CE86-CD49EAE8EDCE}"/>
                  </a:ext>
                </a:extLst>
              </p:cNvPr>
              <p:cNvSpPr txBox="1"/>
              <p:nvPr/>
            </p:nvSpPr>
            <p:spPr>
              <a:xfrm>
                <a:off x="1238832" y="2507243"/>
                <a:ext cx="6095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=10,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A7D277-7D69-85BD-CE86-CD49EAE8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32" y="2507243"/>
                <a:ext cx="609533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BB65F58C-C532-F213-8DE2-7369DA229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060137"/>
              </p:ext>
            </p:extLst>
          </p:nvPr>
        </p:nvGraphicFramePr>
        <p:xfrm>
          <a:off x="1149655" y="3217622"/>
          <a:ext cx="812799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5769926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187197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373090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606915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854942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220189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4382225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43416202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90275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39998"/>
                  </a:ext>
                </a:extLst>
              </a:tr>
            </a:tbl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474111D-6343-FAB5-3F2E-6A0C70C4D6FE}"/>
              </a:ext>
            </a:extLst>
          </p:cNvPr>
          <p:cNvCxnSpPr/>
          <p:nvPr/>
        </p:nvCxnSpPr>
        <p:spPr>
          <a:xfrm>
            <a:off x="8369355" y="3586495"/>
            <a:ext cx="13775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30E3740-5965-1DF0-7647-FAB145E9E819}"/>
              </a:ext>
            </a:extLst>
          </p:cNvPr>
          <p:cNvSpPr txBox="1"/>
          <p:nvPr/>
        </p:nvSpPr>
        <p:spPr>
          <a:xfrm>
            <a:off x="9836988" y="3403042"/>
            <a:ext cx="10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时间轴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676112-205D-E49E-A3E5-0CA02986A9CD}"/>
              </a:ext>
            </a:extLst>
          </p:cNvPr>
          <p:cNvSpPr txBox="1"/>
          <p:nvPr/>
        </p:nvSpPr>
        <p:spPr>
          <a:xfrm>
            <a:off x="996408" y="37233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677858-172B-7FCF-8D07-8347727F6FC9}"/>
              </a:ext>
            </a:extLst>
          </p:cNvPr>
          <p:cNvSpPr txBox="1"/>
          <p:nvPr/>
        </p:nvSpPr>
        <p:spPr>
          <a:xfrm>
            <a:off x="1779704" y="372054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1DB4A8-51F1-F87A-37C4-68E67DA4FFCB}"/>
              </a:ext>
            </a:extLst>
          </p:cNvPr>
          <p:cNvSpPr txBox="1"/>
          <p:nvPr/>
        </p:nvSpPr>
        <p:spPr>
          <a:xfrm>
            <a:off x="5394046" y="372054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429122-554F-AAFF-A607-F9857D045F19}"/>
              </a:ext>
            </a:extLst>
          </p:cNvPr>
          <p:cNvSpPr txBox="1"/>
          <p:nvPr/>
        </p:nvSpPr>
        <p:spPr>
          <a:xfrm>
            <a:off x="8119126" y="371713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0.8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B55A8A-5DFB-F2FD-33B1-B4CAC6F1C2B7}"/>
              </a:ext>
            </a:extLst>
          </p:cNvPr>
          <p:cNvSpPr txBox="1"/>
          <p:nvPr/>
        </p:nvSpPr>
        <p:spPr>
          <a:xfrm>
            <a:off x="7220184" y="372054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0.7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BF2B2534-75CA-8930-F992-014E804C461D}"/>
              </a:ext>
            </a:extLst>
          </p:cNvPr>
          <p:cNvSpPr/>
          <p:nvPr/>
        </p:nvSpPr>
        <p:spPr>
          <a:xfrm>
            <a:off x="6744199" y="2049185"/>
            <a:ext cx="4659846" cy="916117"/>
          </a:xfrm>
          <a:prstGeom prst="wedgeEllipseCallout">
            <a:avLst>
              <a:gd name="adj1" fmla="val -25656"/>
              <a:gd name="adj2" fmla="val 75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个人都想请求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个令牌，全部可以顺利拿走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71364C-6697-3B22-A9DB-621DB8691EFB}"/>
                  </a:ext>
                </a:extLst>
              </p:cNvPr>
              <p:cNvSpPr txBox="1"/>
              <p:nvPr/>
            </p:nvSpPr>
            <p:spPr>
              <a:xfrm>
                <a:off x="996408" y="4597307"/>
                <a:ext cx="803983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8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，任意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28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秒内最多可以取走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个令牌</a:t>
                </a:r>
                <a:endParaRPr lang="en-US" altLang="zh-CN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8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=1</a:t>
                </a:r>
                <a:r>
                  <a:rPr lang="zh-CN" altLang="en-US" sz="28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时，每秒钟最多可被取走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个令牌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71364C-6697-3B22-A9DB-621DB8691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08" y="4597307"/>
                <a:ext cx="8039830" cy="954107"/>
              </a:xfrm>
              <a:prstGeom prst="rect">
                <a:avLst/>
              </a:prstGeom>
              <a:blipFill>
                <a:blip r:embed="rId3"/>
                <a:stretch>
                  <a:fillRect l="-1365" t="-6369" r="-303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17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59FD7-B8D0-B83E-24B6-8C5997535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链表</a:t>
            </a:r>
          </a:p>
        </p:txBody>
      </p:sp>
    </p:spTree>
    <p:extLst>
      <p:ext uri="{BB962C8B-B14F-4D97-AF65-F5344CB8AC3E}">
        <p14:creationId xmlns:p14="http://schemas.microsoft.com/office/powerpoint/2010/main" val="3069562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0CADE-F82D-5574-6EE6-3D4B8ACA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令牌桶的应用场景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6DE88-0A38-D913-A6F9-E8418D73A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可以把令牌想像成有限的资源，比如商品库存、服务器能承受的请求量</a:t>
            </a:r>
            <a:endParaRPr lang="en-US" altLang="zh-CN" dirty="0"/>
          </a:p>
          <a:p>
            <a:r>
              <a:rPr lang="zh-CN" altLang="en-US" dirty="0"/>
              <a:t>秒杀场景：初始令牌的数量等于商品库存，下单时减少令牌，取消订单时返回令牌。令牌不够时下单请求被阻塞</a:t>
            </a:r>
            <a:endParaRPr lang="en-US" altLang="zh-CN" dirty="0"/>
          </a:p>
          <a:p>
            <a:r>
              <a:rPr lang="zh-CN" altLang="en-US" dirty="0"/>
              <a:t>限制</a:t>
            </a:r>
            <a:r>
              <a:rPr lang="en-US" altLang="zh-CN" dirty="0"/>
              <a:t>QPS</a:t>
            </a:r>
            <a:r>
              <a:rPr lang="zh-CN" altLang="en-US" dirty="0"/>
              <a:t>：桶容量设为</a:t>
            </a:r>
            <a:r>
              <a:rPr lang="en-US" altLang="zh-CN" dirty="0"/>
              <a:t>1</a:t>
            </a:r>
            <a:r>
              <a:rPr lang="zh-CN" altLang="en-US" dirty="0"/>
              <a:t>，生产令牌的速度设为希望的</a:t>
            </a:r>
            <a:r>
              <a:rPr lang="en-US" altLang="zh-CN" dirty="0"/>
              <a:t>QPS</a:t>
            </a:r>
            <a:r>
              <a:rPr lang="zh-CN" altLang="en-US" dirty="0"/>
              <a:t>上限。客户端发送请求前必须先获得一个令牌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438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D515C-9214-6F6D-0D48-3D603E3B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</a:t>
            </a:r>
            <a:r>
              <a:rPr lang="zh-CN" altLang="en-US" dirty="0"/>
              <a:t>官方限流器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BB9EB4-9CD4-E150-DF08-6C7BED214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golang.org/x/time/rate</a:t>
            </a:r>
            <a:r>
              <a:rPr lang="zh-CN" altLang="en-US" dirty="0"/>
              <a:t>实现了令牌桶算法（没有使用</a:t>
            </a:r>
            <a:r>
              <a:rPr lang="en-US" altLang="zh-CN"/>
              <a:t>channel</a:t>
            </a:r>
            <a:r>
              <a:rPr lang="zh-CN" altLang="en-US"/>
              <a:t>）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effectLst/>
              </a:rPr>
              <a:t>limiter := </a:t>
            </a:r>
            <a:r>
              <a:rPr lang="en-US" altLang="zh-CN" b="0" dirty="0" err="1">
                <a:effectLst/>
              </a:rPr>
              <a:t>rate.NewLimiter</a:t>
            </a:r>
            <a:r>
              <a:rPr lang="en-US" altLang="zh-CN" b="0" dirty="0">
                <a:effectLst/>
              </a:rPr>
              <a:t>(</a:t>
            </a:r>
            <a:r>
              <a:rPr lang="en-US" altLang="zh-CN" b="0" dirty="0" err="1">
                <a:effectLst/>
              </a:rPr>
              <a:t>rate.Every</a:t>
            </a:r>
            <a:r>
              <a:rPr lang="en-US" altLang="zh-CN" b="0" dirty="0">
                <a:effectLst/>
              </a:rPr>
              <a:t>(100*</a:t>
            </a:r>
            <a:r>
              <a:rPr lang="en-US" altLang="zh-CN" b="0" dirty="0" err="1">
                <a:effectLst/>
              </a:rPr>
              <a:t>time.Millisecond</a:t>
            </a:r>
            <a:r>
              <a:rPr lang="en-US" altLang="zh-CN" b="0" dirty="0">
                <a:effectLst/>
              </a:rPr>
              <a:t>), 1) //</a:t>
            </a:r>
            <a:r>
              <a:rPr lang="zh-CN" altLang="en-US" b="0" dirty="0">
                <a:effectLst/>
              </a:rPr>
              <a:t>每隔</a:t>
            </a:r>
            <a:r>
              <a:rPr lang="en-US" altLang="zh-CN" b="0" dirty="0">
                <a:effectLst/>
              </a:rPr>
              <a:t>100ms</a:t>
            </a:r>
            <a:r>
              <a:rPr lang="zh-CN" altLang="en-US" b="0" dirty="0">
                <a:effectLst/>
              </a:rPr>
              <a:t>生成一个令牌，桶的容量为</a:t>
            </a:r>
            <a:r>
              <a:rPr lang="en-US" altLang="zh-CN" b="0" dirty="0">
                <a:effectLst/>
              </a:rPr>
              <a:t>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 err="1">
                <a:effectLst/>
              </a:rPr>
              <a:t>limiter.WaitN</a:t>
            </a:r>
            <a:r>
              <a:rPr lang="en-US" altLang="zh-CN" b="0" dirty="0">
                <a:effectLst/>
              </a:rPr>
              <a:t>(</a:t>
            </a:r>
            <a:r>
              <a:rPr lang="en-US" altLang="zh-CN" b="0" dirty="0" err="1">
                <a:effectLst/>
              </a:rPr>
              <a:t>context.Background</a:t>
            </a:r>
            <a:r>
              <a:rPr lang="en-US" altLang="zh-CN" b="0" dirty="0">
                <a:effectLst/>
              </a:rPr>
              <a:t>(), N) //</a:t>
            </a:r>
            <a:r>
              <a:rPr lang="zh-CN" altLang="en-US" b="0" dirty="0">
                <a:effectLst/>
              </a:rPr>
              <a:t>阻塞，直到桶中有</a:t>
            </a:r>
            <a:r>
              <a:rPr lang="en-US" altLang="zh-CN" b="0" dirty="0">
                <a:effectLst/>
              </a:rPr>
              <a:t>N</a:t>
            </a:r>
            <a:r>
              <a:rPr lang="zh-CN" altLang="en-US" b="0" dirty="0">
                <a:effectLst/>
              </a:rPr>
              <a:t>个令牌。</a:t>
            </a:r>
            <a:r>
              <a:rPr lang="en-US" altLang="zh-CN" b="0" dirty="0">
                <a:effectLst/>
              </a:rPr>
              <a:t>N=1</a:t>
            </a:r>
            <a:r>
              <a:rPr lang="zh-CN" altLang="en-US" b="0" dirty="0">
                <a:effectLst/>
              </a:rPr>
              <a:t>时等价于</a:t>
            </a:r>
            <a:r>
              <a:rPr lang="en-US" altLang="zh-CN" b="0" dirty="0">
                <a:effectLst/>
              </a:rPr>
              <a:t>Wait(context)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 err="1">
                <a:effectLst/>
              </a:rPr>
              <a:t>limiter.AllowN</a:t>
            </a:r>
            <a:r>
              <a:rPr lang="en-US" altLang="zh-CN" b="0" dirty="0">
                <a:effectLst/>
              </a:rPr>
              <a:t>(</a:t>
            </a:r>
            <a:r>
              <a:rPr lang="en-US" altLang="zh-CN" b="0" dirty="0" err="1">
                <a:effectLst/>
              </a:rPr>
              <a:t>time.Now</a:t>
            </a:r>
            <a:r>
              <a:rPr lang="en-US" altLang="zh-CN" b="0" dirty="0">
                <a:effectLst/>
              </a:rPr>
              <a:t>(), N)  //</a:t>
            </a:r>
            <a:r>
              <a:rPr lang="zh-CN" altLang="en-US" b="0" dirty="0">
                <a:effectLst/>
              </a:rPr>
              <a:t>当前桶中是否至少还有</a:t>
            </a:r>
            <a:r>
              <a:rPr lang="en-US" altLang="zh-CN" b="0" dirty="0">
                <a:effectLst/>
              </a:rPr>
              <a:t>N</a:t>
            </a:r>
            <a:r>
              <a:rPr lang="zh-CN" altLang="en-US" b="0" dirty="0">
                <a:effectLst/>
              </a:rPr>
              <a:t>个令牌，如果有则返回</a:t>
            </a:r>
            <a:r>
              <a:rPr lang="en-US" altLang="zh-CN" b="0" dirty="0">
                <a:effectLst/>
              </a:rPr>
              <a:t>true</a:t>
            </a:r>
            <a:r>
              <a:rPr lang="zh-CN" altLang="en-US" b="0" dirty="0">
                <a:effectLst/>
              </a:rPr>
              <a:t>。</a:t>
            </a:r>
            <a:r>
              <a:rPr lang="en-US" altLang="zh-CN" b="0" dirty="0">
                <a:effectLst/>
              </a:rPr>
              <a:t>N=1</a:t>
            </a:r>
            <a:r>
              <a:rPr lang="zh-CN" altLang="en-US" b="0" dirty="0">
                <a:effectLst/>
              </a:rPr>
              <a:t>时等价于</a:t>
            </a:r>
            <a:r>
              <a:rPr lang="en-US" altLang="zh-CN" b="0" dirty="0">
                <a:effectLst/>
              </a:rPr>
              <a:t>Allow(</a:t>
            </a:r>
            <a:r>
              <a:rPr lang="en-US" altLang="zh-CN" b="0" dirty="0" err="1">
                <a:effectLst/>
              </a:rPr>
              <a:t>time.Time</a:t>
            </a:r>
            <a:r>
              <a:rPr lang="en-US" altLang="zh-CN" b="0" dirty="0">
                <a:effectLst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>
                <a:effectLst/>
              </a:rPr>
              <a:t>reserve := </a:t>
            </a:r>
            <a:r>
              <a:rPr lang="en-US" altLang="zh-CN" b="0" dirty="0" err="1">
                <a:effectLst/>
              </a:rPr>
              <a:t>limiter.ReserveN</a:t>
            </a:r>
            <a:r>
              <a:rPr lang="en-US" altLang="zh-CN" b="0" dirty="0">
                <a:effectLst/>
              </a:rPr>
              <a:t>(</a:t>
            </a:r>
            <a:r>
              <a:rPr lang="en-US" altLang="zh-CN" b="0" dirty="0" err="1">
                <a:effectLst/>
              </a:rPr>
              <a:t>time.Now</a:t>
            </a:r>
            <a:r>
              <a:rPr lang="en-US" altLang="zh-CN" b="0" dirty="0">
                <a:effectLst/>
              </a:rPr>
              <a:t>(), N)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0" dirty="0" err="1">
                <a:effectLst/>
              </a:rPr>
              <a:t>time.Sleep</a:t>
            </a:r>
            <a:r>
              <a:rPr lang="en-US" altLang="zh-CN" b="0" dirty="0">
                <a:effectLst/>
              </a:rPr>
              <a:t>(</a:t>
            </a:r>
            <a:r>
              <a:rPr lang="en-US" altLang="zh-CN" b="0" dirty="0" err="1">
                <a:effectLst/>
              </a:rPr>
              <a:t>reserve.Delay</a:t>
            </a:r>
            <a:r>
              <a:rPr lang="en-US" altLang="zh-CN" b="0" dirty="0">
                <a:effectLst/>
              </a:rPr>
              <a:t>()) //</a:t>
            </a:r>
            <a:r>
              <a:rPr lang="en-US" altLang="zh-CN" b="0" dirty="0" err="1">
                <a:effectLst/>
              </a:rPr>
              <a:t>reserve.Delay</a:t>
            </a:r>
            <a:r>
              <a:rPr lang="en-US" altLang="zh-CN" b="0" dirty="0">
                <a:effectLst/>
              </a:rPr>
              <a:t>()</a:t>
            </a:r>
            <a:r>
              <a:rPr lang="zh-CN" altLang="en-US" b="0" dirty="0">
                <a:effectLst/>
              </a:rPr>
              <a:t>告诉你还需要等多久才会有充足的令牌，你就等吧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6699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BFF56-85EC-DA1B-26D0-86F27DD8F7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Trie</a:t>
            </a:r>
            <a:r>
              <a:rPr lang="zh-CN" altLang="en-US" dirty="0"/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37498798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D2669-15F6-41A5-B34B-667C641D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Trie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F53AC8-4520-09E8-57ED-8AC4E62E5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7414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/>
              <a:t>trie</a:t>
            </a:r>
            <a:r>
              <a:rPr lang="zh-CN" altLang="en-US" dirty="0"/>
              <a:t>树又叫字典权，负责存储</a:t>
            </a:r>
            <a:r>
              <a:rPr lang="en-US" altLang="zh-CN" dirty="0"/>
              <a:t>term</a:t>
            </a:r>
          </a:p>
          <a:p>
            <a:pPr>
              <a:lnSpc>
                <a:spcPct val="120000"/>
              </a:lnSpc>
            </a:pPr>
            <a:r>
              <a:rPr lang="zh-CN" altLang="en-US" sz="2800" dirty="0"/>
              <a:t>根节点是总入口，不存储字符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对于英文，每个节点有</a:t>
            </a:r>
            <a:r>
              <a:rPr lang="en-US" altLang="zh-CN" sz="2800" dirty="0"/>
              <a:t>26</a:t>
            </a:r>
            <a:r>
              <a:rPr lang="zh-CN" altLang="en-US" sz="2800" dirty="0"/>
              <a:t>个子节点，子节点可以存到数组里；中文由于汉字很多，用数组存子节点太浪费内存，可以用</a:t>
            </a:r>
            <a:r>
              <a:rPr lang="en-US" altLang="zh-CN" sz="2800" dirty="0"/>
              <a:t>map</a:t>
            </a:r>
            <a:r>
              <a:rPr lang="zh-CN" altLang="en-US" sz="2800" dirty="0"/>
              <a:t>存子节点。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从根节点到叶节点的完整路径是一个</a:t>
            </a:r>
            <a:r>
              <a:rPr lang="en-US" altLang="zh-CN" sz="2800" dirty="0"/>
              <a:t>term</a:t>
            </a:r>
          </a:p>
          <a:p>
            <a:pPr>
              <a:lnSpc>
                <a:spcPct val="120000"/>
              </a:lnSpc>
            </a:pPr>
            <a:r>
              <a:rPr lang="zh-CN" altLang="en-US" sz="2800" dirty="0"/>
              <a:t>从根节点到某个中间节点也可能是一个</a:t>
            </a:r>
            <a:r>
              <a:rPr lang="en-US" altLang="zh-CN" sz="2800" dirty="0"/>
              <a:t>term</a:t>
            </a:r>
            <a:r>
              <a:rPr lang="zh-CN" altLang="en-US" sz="2800" dirty="0"/>
              <a:t>，即一个</a:t>
            </a:r>
            <a:r>
              <a:rPr lang="en-US" altLang="zh-CN" sz="2800" dirty="0"/>
              <a:t>term</a:t>
            </a:r>
            <a:r>
              <a:rPr lang="zh-CN" altLang="en-US" sz="2800" dirty="0"/>
              <a:t>可能是另一个</a:t>
            </a:r>
            <a:r>
              <a:rPr lang="en-US" altLang="zh-CN" sz="2800" dirty="0"/>
              <a:t>term</a:t>
            </a:r>
            <a:r>
              <a:rPr lang="zh-CN" altLang="en-US" sz="2800" dirty="0"/>
              <a:t>的前缀</a:t>
            </a:r>
            <a:endParaRPr lang="en-US" altLang="zh-CN" sz="28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2225C74-8DA8-566F-4E3D-85EDF8175D71}"/>
              </a:ext>
            </a:extLst>
          </p:cNvPr>
          <p:cNvSpPr/>
          <p:nvPr/>
        </p:nvSpPr>
        <p:spPr>
          <a:xfrm>
            <a:off x="8842780" y="1825625"/>
            <a:ext cx="580767" cy="58076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00D3658-7B4D-0B0C-AF40-4BA629EDB2A5}"/>
              </a:ext>
            </a:extLst>
          </p:cNvPr>
          <p:cNvSpPr/>
          <p:nvPr/>
        </p:nvSpPr>
        <p:spPr>
          <a:xfrm>
            <a:off x="8155058" y="2588450"/>
            <a:ext cx="580767" cy="5807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7F42697-A372-0F47-0B68-F2244D5293CF}"/>
              </a:ext>
            </a:extLst>
          </p:cNvPr>
          <p:cNvSpPr/>
          <p:nvPr/>
        </p:nvSpPr>
        <p:spPr>
          <a:xfrm>
            <a:off x="7465304" y="3356674"/>
            <a:ext cx="580767" cy="580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散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CE38B4-EFBC-D05E-5297-946E5ECB3651}"/>
              </a:ext>
            </a:extLst>
          </p:cNvPr>
          <p:cNvSpPr/>
          <p:nvPr/>
        </p:nvSpPr>
        <p:spPr>
          <a:xfrm>
            <a:off x="8445441" y="5026265"/>
            <a:ext cx="580767" cy="580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资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78F3735-3FB1-D28B-99E0-E3818A9186AE}"/>
              </a:ext>
            </a:extLst>
          </p:cNvPr>
          <p:cNvSpPr/>
          <p:nvPr/>
        </p:nvSpPr>
        <p:spPr>
          <a:xfrm>
            <a:off x="6476388" y="5026265"/>
            <a:ext cx="580767" cy="580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力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B332CA3-ECAC-D921-B895-E21DF26A35EB}"/>
              </a:ext>
            </a:extLst>
          </p:cNvPr>
          <p:cNvSpPr/>
          <p:nvPr/>
        </p:nvSpPr>
        <p:spPr>
          <a:xfrm>
            <a:off x="8115172" y="4140118"/>
            <a:ext cx="580767" cy="5807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投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52694A3-03A5-A150-1989-401BEDCF79D3}"/>
              </a:ext>
            </a:extLst>
          </p:cNvPr>
          <p:cNvSpPr/>
          <p:nvPr/>
        </p:nvSpPr>
        <p:spPr>
          <a:xfrm>
            <a:off x="6814453" y="4140118"/>
            <a:ext cx="580767" cy="5807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17BCEA0-64C9-7022-B3E0-E2EAB57E88BE}"/>
              </a:ext>
            </a:extLst>
          </p:cNvPr>
          <p:cNvSpPr/>
          <p:nvPr/>
        </p:nvSpPr>
        <p:spPr>
          <a:xfrm>
            <a:off x="10763561" y="4138675"/>
            <a:ext cx="580767" cy="580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师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4F4954B-036D-A240-A292-79741DFC1119}"/>
              </a:ext>
            </a:extLst>
          </p:cNvPr>
          <p:cNvSpPr/>
          <p:nvPr/>
        </p:nvSpPr>
        <p:spPr>
          <a:xfrm>
            <a:off x="10182794" y="3356674"/>
            <a:ext cx="580767" cy="580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9D43B2-BC99-323E-7669-212F11758C46}"/>
              </a:ext>
            </a:extLst>
          </p:cNvPr>
          <p:cNvSpPr/>
          <p:nvPr/>
        </p:nvSpPr>
        <p:spPr>
          <a:xfrm>
            <a:off x="9558535" y="2615907"/>
            <a:ext cx="580767" cy="5807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10EC68C-505D-2529-F80A-4715A1B668E1}"/>
              </a:ext>
            </a:extLst>
          </p:cNvPr>
          <p:cNvSpPr/>
          <p:nvPr/>
        </p:nvSpPr>
        <p:spPr>
          <a:xfrm>
            <a:off x="9423547" y="4138675"/>
            <a:ext cx="580767" cy="580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式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9071491-A127-9A82-6723-A2DA66564A5D}"/>
              </a:ext>
            </a:extLst>
          </p:cNvPr>
          <p:cNvSpPr/>
          <p:nvPr/>
        </p:nvSpPr>
        <p:spPr>
          <a:xfrm>
            <a:off x="8800450" y="3356674"/>
            <a:ext cx="580767" cy="5807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布</a:t>
            </a:r>
          </a:p>
        </p:txBody>
      </p:sp>
      <p:cxnSp>
        <p:nvCxnSpPr>
          <p:cNvPr id="16" name="直线连接符 17">
            <a:extLst>
              <a:ext uri="{FF2B5EF4-FFF2-40B4-BE49-F238E27FC236}">
                <a16:creationId xmlns:a16="http://schemas.microsoft.com/office/drawing/2014/main" id="{D75DB303-8FF9-8599-7BC4-C9A21ACC94ED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8650774" y="2321341"/>
            <a:ext cx="277057" cy="352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连接符 19">
            <a:extLst>
              <a:ext uri="{FF2B5EF4-FFF2-40B4-BE49-F238E27FC236}">
                <a16:creationId xmlns:a16="http://schemas.microsoft.com/office/drawing/2014/main" id="{A754646A-4A09-AD66-0ED8-8BA79078BE71}"/>
              </a:ext>
            </a:extLst>
          </p:cNvPr>
          <p:cNvCxnSpPr>
            <a:cxnSpLocks/>
            <a:stCxn id="15" idx="1"/>
            <a:endCxn id="5" idx="5"/>
          </p:cNvCxnSpPr>
          <p:nvPr/>
        </p:nvCxnSpPr>
        <p:spPr>
          <a:xfrm flipH="1" flipV="1">
            <a:off x="8650774" y="3084166"/>
            <a:ext cx="234727" cy="35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线连接符 20">
            <a:extLst>
              <a:ext uri="{FF2B5EF4-FFF2-40B4-BE49-F238E27FC236}">
                <a16:creationId xmlns:a16="http://schemas.microsoft.com/office/drawing/2014/main" id="{CDB521B2-5FB8-AC9A-9117-A3FF5E842631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8405556" y="4720885"/>
            <a:ext cx="330269" cy="305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21">
            <a:extLst>
              <a:ext uri="{FF2B5EF4-FFF2-40B4-BE49-F238E27FC236}">
                <a16:creationId xmlns:a16="http://schemas.microsoft.com/office/drawing/2014/main" id="{09959568-9038-015C-C760-88904FCEEB69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961020" y="3852390"/>
            <a:ext cx="239203" cy="372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22">
            <a:extLst>
              <a:ext uri="{FF2B5EF4-FFF2-40B4-BE49-F238E27FC236}">
                <a16:creationId xmlns:a16="http://schemas.microsoft.com/office/drawing/2014/main" id="{C937C1AE-D468-BB7A-1363-5B82CB91F3FD}"/>
              </a:ext>
            </a:extLst>
          </p:cNvPr>
          <p:cNvCxnSpPr>
            <a:cxnSpLocks/>
            <a:stCxn id="6" idx="3"/>
            <a:endCxn id="10" idx="7"/>
          </p:cNvCxnSpPr>
          <p:nvPr/>
        </p:nvCxnSpPr>
        <p:spPr>
          <a:xfrm flipH="1">
            <a:off x="7310169" y="3852390"/>
            <a:ext cx="240186" cy="372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23">
            <a:extLst>
              <a:ext uri="{FF2B5EF4-FFF2-40B4-BE49-F238E27FC236}">
                <a16:creationId xmlns:a16="http://schemas.microsoft.com/office/drawing/2014/main" id="{1E3245D7-A7AD-024D-EBA9-6B695719347D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 flipH="1">
            <a:off x="6766772" y="4720885"/>
            <a:ext cx="338065" cy="305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24">
            <a:extLst>
              <a:ext uri="{FF2B5EF4-FFF2-40B4-BE49-F238E27FC236}">
                <a16:creationId xmlns:a16="http://schemas.microsoft.com/office/drawing/2014/main" id="{DA8588FA-5882-5BB3-D98E-02C695C01D38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7961020" y="3084166"/>
            <a:ext cx="279089" cy="35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连接符 25">
            <a:extLst>
              <a:ext uri="{FF2B5EF4-FFF2-40B4-BE49-F238E27FC236}">
                <a16:creationId xmlns:a16="http://schemas.microsoft.com/office/drawing/2014/main" id="{037013AD-A75B-204C-7630-10887521A4A4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10678510" y="3852390"/>
            <a:ext cx="170102" cy="371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26">
            <a:extLst>
              <a:ext uri="{FF2B5EF4-FFF2-40B4-BE49-F238E27FC236}">
                <a16:creationId xmlns:a16="http://schemas.microsoft.com/office/drawing/2014/main" id="{9038FB28-D869-6E73-DB46-9EF3359BCD29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10054251" y="3111623"/>
            <a:ext cx="213594" cy="330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7">
            <a:extLst>
              <a:ext uri="{FF2B5EF4-FFF2-40B4-BE49-F238E27FC236}">
                <a16:creationId xmlns:a16="http://schemas.microsoft.com/office/drawing/2014/main" id="{E1BC2C0E-03AE-E452-E135-273A2FBD340B}"/>
              </a:ext>
            </a:extLst>
          </p:cNvPr>
          <p:cNvCxnSpPr>
            <a:cxnSpLocks/>
            <a:stCxn id="4" idx="5"/>
            <a:endCxn id="13" idx="1"/>
          </p:cNvCxnSpPr>
          <p:nvPr/>
        </p:nvCxnSpPr>
        <p:spPr>
          <a:xfrm>
            <a:off x="9338496" y="2321341"/>
            <a:ext cx="305090" cy="37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46">
            <a:extLst>
              <a:ext uri="{FF2B5EF4-FFF2-40B4-BE49-F238E27FC236}">
                <a16:creationId xmlns:a16="http://schemas.microsoft.com/office/drawing/2014/main" id="{9EF4A0EF-CC32-4008-ACE6-D156949008B2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>
          <a:xfrm flipH="1" flipV="1">
            <a:off x="9296166" y="3852390"/>
            <a:ext cx="212432" cy="371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2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8DA4C-59C0-15CE-2CC9-5991607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链表的图形展示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65A53DE-6E76-3DF4-9776-561F1A89C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27179"/>
              </p:ext>
            </p:extLst>
          </p:nvPr>
        </p:nvGraphicFramePr>
        <p:xfrm>
          <a:off x="2106143" y="4068349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B2F829-F5EA-BA38-9DC2-D27D8EBDE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42951"/>
              </p:ext>
            </p:extLst>
          </p:nvPr>
        </p:nvGraphicFramePr>
        <p:xfrm>
          <a:off x="5180916" y="4068349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87F28BF1-25F9-1BF2-9ABD-6473C1CEE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73259"/>
              </p:ext>
            </p:extLst>
          </p:nvPr>
        </p:nvGraphicFramePr>
        <p:xfrm>
          <a:off x="8255689" y="4068349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cxnSp>
        <p:nvCxnSpPr>
          <p:cNvPr id="7" name="直线箭头连接符 7">
            <a:extLst>
              <a:ext uri="{FF2B5EF4-FFF2-40B4-BE49-F238E27FC236}">
                <a16:creationId xmlns:a16="http://schemas.microsoft.com/office/drawing/2014/main" id="{7D3C161F-8427-A3CC-BF0B-41FF11C209FD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511917" y="3123721"/>
            <a:ext cx="1276408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8">
            <a:extLst>
              <a:ext uri="{FF2B5EF4-FFF2-40B4-BE49-F238E27FC236}">
                <a16:creationId xmlns:a16="http://schemas.microsoft.com/office/drawing/2014/main" id="{5E0855EC-734D-F294-8CF5-B807E6785A5B}"/>
              </a:ext>
            </a:extLst>
          </p:cNvPr>
          <p:cNvCxnSpPr/>
          <p:nvPr/>
        </p:nvCxnSpPr>
        <p:spPr>
          <a:xfrm>
            <a:off x="7140147" y="4186656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9">
            <a:extLst>
              <a:ext uri="{FF2B5EF4-FFF2-40B4-BE49-F238E27FC236}">
                <a16:creationId xmlns:a16="http://schemas.microsoft.com/office/drawing/2014/main" id="{259403A7-E9A7-4642-565D-CAE9712A64FA}"/>
              </a:ext>
            </a:extLst>
          </p:cNvPr>
          <p:cNvCxnSpPr>
            <a:cxnSpLocks/>
          </p:cNvCxnSpPr>
          <p:nvPr/>
        </p:nvCxnSpPr>
        <p:spPr>
          <a:xfrm flipH="1">
            <a:off x="4065374" y="4339056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12">
            <a:extLst>
              <a:ext uri="{FF2B5EF4-FFF2-40B4-BE49-F238E27FC236}">
                <a16:creationId xmlns:a16="http://schemas.microsoft.com/office/drawing/2014/main" id="{D86F069B-5DF3-9196-6220-E9940A2FF816}"/>
              </a:ext>
            </a:extLst>
          </p:cNvPr>
          <p:cNvCxnSpPr>
            <a:cxnSpLocks/>
          </p:cNvCxnSpPr>
          <p:nvPr/>
        </p:nvCxnSpPr>
        <p:spPr>
          <a:xfrm flipH="1">
            <a:off x="7127790" y="4326699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3">
            <a:extLst>
              <a:ext uri="{FF2B5EF4-FFF2-40B4-BE49-F238E27FC236}">
                <a16:creationId xmlns:a16="http://schemas.microsoft.com/office/drawing/2014/main" id="{F93AD90F-3338-CC8D-E13D-6FC13D6C0C7B}"/>
              </a:ext>
            </a:extLst>
          </p:cNvPr>
          <p:cNvCxnSpPr>
            <a:cxnSpLocks/>
          </p:cNvCxnSpPr>
          <p:nvPr/>
        </p:nvCxnSpPr>
        <p:spPr>
          <a:xfrm flipH="1">
            <a:off x="1502797" y="4314342"/>
            <a:ext cx="5909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4">
            <a:extLst>
              <a:ext uri="{FF2B5EF4-FFF2-40B4-BE49-F238E27FC236}">
                <a16:creationId xmlns:a16="http://schemas.microsoft.com/office/drawing/2014/main" id="{22824CE4-4634-E98D-D12F-E967BDA18BC4}"/>
              </a:ext>
            </a:extLst>
          </p:cNvPr>
          <p:cNvCxnSpPr>
            <a:cxnSpLocks/>
          </p:cNvCxnSpPr>
          <p:nvPr/>
        </p:nvCxnSpPr>
        <p:spPr>
          <a:xfrm>
            <a:off x="10214920" y="4204275"/>
            <a:ext cx="4676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0CAC00D-C8A1-856D-F863-D4891926D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991128"/>
              </p:ext>
            </p:extLst>
          </p:nvPr>
        </p:nvGraphicFramePr>
        <p:xfrm>
          <a:off x="2205763" y="2940841"/>
          <a:ext cx="130615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80067400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4018061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85169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0D0F2FA-0840-4C0F-2154-3141269F7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77562"/>
              </p:ext>
            </p:extLst>
          </p:nvPr>
        </p:nvGraphicFramePr>
        <p:xfrm>
          <a:off x="4788325" y="2940841"/>
          <a:ext cx="130615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994744884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802287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9636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D56AEF7-BD46-25C6-1473-B447DC5D1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871030"/>
              </p:ext>
            </p:extLst>
          </p:nvPr>
        </p:nvGraphicFramePr>
        <p:xfrm>
          <a:off x="7370887" y="2940841"/>
          <a:ext cx="130615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1192436423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017588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889513"/>
                  </a:ext>
                </a:extLst>
              </a:tr>
            </a:tbl>
          </a:graphicData>
        </a:graphic>
      </p:graphicFrame>
      <p:cxnSp>
        <p:nvCxnSpPr>
          <p:cNvPr id="16" name="直线箭头连接符 20">
            <a:extLst>
              <a:ext uri="{FF2B5EF4-FFF2-40B4-BE49-F238E27FC236}">
                <a16:creationId xmlns:a16="http://schemas.microsoft.com/office/drawing/2014/main" id="{5AA6AEBF-28EA-DDE5-7684-90A52C8BD39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094479" y="3123721"/>
            <a:ext cx="1276408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23">
            <a:extLst>
              <a:ext uri="{FF2B5EF4-FFF2-40B4-BE49-F238E27FC236}">
                <a16:creationId xmlns:a16="http://schemas.microsoft.com/office/drawing/2014/main" id="{A5849EE1-3108-8219-F260-FE9B041546F1}"/>
              </a:ext>
            </a:extLst>
          </p:cNvPr>
          <p:cNvCxnSpPr>
            <a:cxnSpLocks/>
          </p:cNvCxnSpPr>
          <p:nvPr/>
        </p:nvCxnSpPr>
        <p:spPr>
          <a:xfrm>
            <a:off x="8692748" y="3116171"/>
            <a:ext cx="538716" cy="7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24">
            <a:extLst>
              <a:ext uri="{FF2B5EF4-FFF2-40B4-BE49-F238E27FC236}">
                <a16:creationId xmlns:a16="http://schemas.microsoft.com/office/drawing/2014/main" id="{FF2A1431-ECF4-0463-ABB0-CE247C86CB19}"/>
              </a:ext>
            </a:extLst>
          </p:cNvPr>
          <p:cNvCxnSpPr/>
          <p:nvPr/>
        </p:nvCxnSpPr>
        <p:spPr>
          <a:xfrm>
            <a:off x="4065374" y="4186656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A3F1E03-E9F1-BE75-FAC4-6E1DCB757896}"/>
              </a:ext>
            </a:extLst>
          </p:cNvPr>
          <p:cNvSpPr txBox="1"/>
          <p:nvPr/>
        </p:nvSpPr>
        <p:spPr>
          <a:xfrm>
            <a:off x="5452645" y="23060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单向链表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8EB4C6-9595-3D42-56D8-71C0DAB80074}"/>
              </a:ext>
            </a:extLst>
          </p:cNvPr>
          <p:cNvSpPr txBox="1"/>
          <p:nvPr/>
        </p:nvSpPr>
        <p:spPr>
          <a:xfrm>
            <a:off x="5452645" y="460855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双向链表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A9B1DF-81F5-4BB0-5323-81AC001D1EDA}"/>
              </a:ext>
            </a:extLst>
          </p:cNvPr>
          <p:cNvSpPr txBox="1"/>
          <p:nvPr/>
        </p:nvSpPr>
        <p:spPr>
          <a:xfrm>
            <a:off x="9231464" y="293150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nil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CB293C-74D0-812E-2C6E-9F8B970988EE}"/>
              </a:ext>
            </a:extLst>
          </p:cNvPr>
          <p:cNvSpPr txBox="1"/>
          <p:nvPr/>
        </p:nvSpPr>
        <p:spPr>
          <a:xfrm>
            <a:off x="10689203" y="400199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nil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72C059-DBEE-1E0E-CFC3-38FF31A3C27F}"/>
              </a:ext>
            </a:extLst>
          </p:cNvPr>
          <p:cNvSpPr txBox="1"/>
          <p:nvPr/>
        </p:nvSpPr>
        <p:spPr>
          <a:xfrm>
            <a:off x="1134476" y="412967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nil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985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大乔乔教育.potx" id="{965AA809-7327-46D6-A478-869C60721E1A}" vid="{161C80D1-EE23-4FDC-A73D-9C9CA00592A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8241</TotalTime>
  <Words>8715</Words>
  <Application>Microsoft Office PowerPoint</Application>
  <PresentationFormat>宽屏</PresentationFormat>
  <Paragraphs>1686</Paragraphs>
  <Slides>83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6" baseType="lpstr">
      <vt:lpstr>思源黑体 CN Medium</vt:lpstr>
      <vt:lpstr>Arial</vt:lpstr>
      <vt:lpstr>Wingdings 2</vt:lpstr>
      <vt:lpstr>pinyin-bold-font</vt:lpstr>
      <vt:lpstr>Source Han Sans SC</vt:lpstr>
      <vt:lpstr>等线</vt:lpstr>
      <vt:lpstr>思源黑体 CN Normal</vt:lpstr>
      <vt:lpstr>Wingdings</vt:lpstr>
      <vt:lpstr>Consolas</vt:lpstr>
      <vt:lpstr>Cambria Math</vt:lpstr>
      <vt:lpstr>PingFang SC</vt:lpstr>
      <vt:lpstr>Menlo</vt:lpstr>
      <vt:lpstr>Office 主题​​</vt:lpstr>
      <vt:lpstr>算法</vt:lpstr>
      <vt:lpstr>二分查找</vt:lpstr>
      <vt:lpstr>数组的特征</vt:lpstr>
      <vt:lpstr>二分查找</vt:lpstr>
      <vt:lpstr>二分查找</vt:lpstr>
      <vt:lpstr>二分查找</vt:lpstr>
      <vt:lpstr>二分查找区间</vt:lpstr>
      <vt:lpstr>链表</vt:lpstr>
      <vt:lpstr>链表的图形展示</vt:lpstr>
      <vt:lpstr>链表的代码展示</vt:lpstr>
      <vt:lpstr>遍历链表</vt:lpstr>
      <vt:lpstr>插入元素</vt:lpstr>
      <vt:lpstr>go标准库链表</vt:lpstr>
      <vt:lpstr>跳表</vt:lpstr>
      <vt:lpstr>Jaccard相似度</vt:lpstr>
      <vt:lpstr>Jaccard相似度</vt:lpstr>
      <vt:lpstr>时间复杂度</vt:lpstr>
      <vt:lpstr>快速Jaccard算法</vt:lpstr>
      <vt:lpstr>二叉树</vt:lpstr>
      <vt:lpstr>二叉树</vt:lpstr>
      <vt:lpstr>二叉树的先序、中序、后序遍历</vt:lpstr>
      <vt:lpstr>topK</vt:lpstr>
      <vt:lpstr>快速排序—partition操作</vt:lpstr>
      <vt:lpstr>快速排序</vt:lpstr>
      <vt:lpstr>用partition操作找topK</vt:lpstr>
      <vt:lpstr>堆</vt:lpstr>
      <vt:lpstr>插入元素</vt:lpstr>
      <vt:lpstr>删除堆顶</vt:lpstr>
      <vt:lpstr>堆的构建</vt:lpstr>
      <vt:lpstr>用堆寻找topK</vt:lpstr>
      <vt:lpstr>go标准库中的堆</vt:lpstr>
      <vt:lpstr>MapReduce单机寻找topK</vt:lpstr>
      <vt:lpstr>基于堆的归并排序</vt:lpstr>
      <vt:lpstr>基于堆的归并排序</vt:lpstr>
      <vt:lpstr>缓存实现</vt:lpstr>
      <vt:lpstr>缓存</vt:lpstr>
      <vt:lpstr>LRU缓存</vt:lpstr>
      <vt:lpstr>超时缓存</vt:lpstr>
      <vt:lpstr>动态规划</vt:lpstr>
      <vt:lpstr>动态规划概述</vt:lpstr>
      <vt:lpstr>Fibonacci数列</vt:lpstr>
      <vt:lpstr>Fibonacci 递归任务拆解</vt:lpstr>
      <vt:lpstr>Fibonacci DP-自顶向下</vt:lpstr>
      <vt:lpstr>Fibonacci DP-自下而上</vt:lpstr>
      <vt:lpstr>Fibonacci DP-自下而上</vt:lpstr>
      <vt:lpstr>各种Fibonacci基准测试</vt:lpstr>
      <vt:lpstr>上台阶问题</vt:lpstr>
      <vt:lpstr>路径问题</vt:lpstr>
      <vt:lpstr>上台阶问题</vt:lpstr>
      <vt:lpstr>上台阶问题</vt:lpstr>
      <vt:lpstr>编辑距离</vt:lpstr>
      <vt:lpstr>编辑距离</vt:lpstr>
      <vt:lpstr>编辑距离—递归实现</vt:lpstr>
      <vt:lpstr>编辑距离 DP-自顶向下</vt:lpstr>
      <vt:lpstr>编辑距离 DP-自顶向下</vt:lpstr>
      <vt:lpstr>编辑距离 DP-自下而上</vt:lpstr>
      <vt:lpstr>编辑距离 DP-自下而上</vt:lpstr>
      <vt:lpstr>编辑距离 DP-自下而上</vt:lpstr>
      <vt:lpstr>动态规划总结</vt:lpstr>
      <vt:lpstr>最长公共子序列</vt:lpstr>
      <vt:lpstr>最长公共子序列</vt:lpstr>
      <vt:lpstr>最长公共子序列</vt:lpstr>
      <vt:lpstr>最长公共子串</vt:lpstr>
      <vt:lpstr>最长公共子串</vt:lpstr>
      <vt:lpstr>最长公共子串—原生解法</vt:lpstr>
      <vt:lpstr>最长公共子串—动态规划</vt:lpstr>
      <vt:lpstr>最长公共子串--动态规划,空间开销O(N)</vt:lpstr>
      <vt:lpstr>最长公共子串</vt:lpstr>
      <vt:lpstr>布隆过滤器</vt:lpstr>
      <vt:lpstr>布隆过滤器</vt:lpstr>
      <vt:lpstr>布隆过滤器</vt:lpstr>
      <vt:lpstr>负载均衡</vt:lpstr>
      <vt:lpstr>负载均衡</vt:lpstr>
      <vt:lpstr>按指定比例采样</vt:lpstr>
      <vt:lpstr>Alias采样</vt:lpstr>
      <vt:lpstr>最小并发度</vt:lpstr>
      <vt:lpstr>高并发限流算法</vt:lpstr>
      <vt:lpstr>基于令牌桶的限流算法</vt:lpstr>
      <vt:lpstr>基于令牌桶的限流算法</vt:lpstr>
      <vt:lpstr>令牌桶的应用场景</vt:lpstr>
      <vt:lpstr>go官方限流器</vt:lpstr>
      <vt:lpstr>Trie树</vt:lpstr>
      <vt:lpstr>Trie树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算法</dc:title>
  <dc:creator>张 朝阳</dc:creator>
  <cp:lastModifiedBy>乔乔 大</cp:lastModifiedBy>
  <cp:revision>108</cp:revision>
  <dcterms:created xsi:type="dcterms:W3CDTF">2023-07-20T02:52:23Z</dcterms:created>
  <dcterms:modified xsi:type="dcterms:W3CDTF">2024-06-20T00:57:43Z</dcterms:modified>
</cp:coreProperties>
</file>